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  <p:sldMasterId id="2147483653" r:id="rId3"/>
  </p:sldMasterIdLst>
  <p:notesMasterIdLst>
    <p:notesMasterId r:id="rId20"/>
  </p:notesMasterIdLst>
  <p:handoutMasterIdLst>
    <p:handoutMasterId r:id="rId21"/>
  </p:handoutMasterIdLst>
  <p:sldIdLst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81" r:id="rId12"/>
    <p:sldId id="282" r:id="rId13"/>
    <p:sldId id="275" r:id="rId14"/>
    <p:sldId id="283" r:id="rId15"/>
    <p:sldId id="290" r:id="rId16"/>
    <p:sldId id="287" r:id="rId17"/>
    <p:sldId id="278" r:id="rId18"/>
    <p:sldId id="289" r:id="rId19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8"/>
    <a:srgbClr val="F2829D"/>
    <a:srgbClr val="CD1543"/>
    <a:srgbClr val="D9D9D9"/>
    <a:srgbClr val="CF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59"/>
  </p:normalViewPr>
  <p:slideViewPr>
    <p:cSldViewPr snapToGrid="0" snapToObjects="1">
      <p:cViewPr varScale="1">
        <p:scale>
          <a:sx n="139" d="100"/>
          <a:sy n="139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CF04DC-F4DC-43BB-9757-9C24FCC50BBB}" type="doc">
      <dgm:prSet loTypeId="urn:microsoft.com/office/officeart/2005/8/layout/radial4" loCatId="relationship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10DAB4B-A06D-4749-A8C4-F2CB66BA71BF}">
      <dgm:prSet phldrT="[Text]" custT="1"/>
      <dgm:spPr>
        <a:xfrm>
          <a:off x="1628655" y="1414387"/>
          <a:ext cx="2648189" cy="2688030"/>
        </a:xfrm>
        <a:prstGeom prst="ellipse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T&amp;L Tool Adoption Process</a:t>
          </a:r>
          <a:r>
            <a:rPr lang="en-US" sz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/>
          </a:r>
          <a:br>
            <a:rPr lang="en-US" sz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 </a:t>
          </a:r>
          <a:r>
            <a:rPr lang="en-US" sz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/>
          </a:r>
          <a:br>
            <a:rPr lang="en-US" sz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5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  <a:p>
          <a:r>
            <a:rPr lang="en-US" sz="105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How do we:</a:t>
          </a:r>
          <a:br>
            <a:rPr lang="en-US" sz="105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Identify –</a:t>
          </a:r>
          <a:b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Analyze -</a:t>
          </a:r>
          <a:b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Prioritize -</a:t>
          </a:r>
          <a:b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Decide -</a:t>
          </a:r>
          <a:b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Maintain -</a:t>
          </a:r>
          <a:endParaRPr lang="en-US" sz="90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20FEE8E-A5DC-48D6-9C54-9961219B527B}" type="parTrans" cxnId="{7FC34BAE-11D5-4B24-8074-D86C146339F7}">
      <dgm:prSet/>
      <dgm:spPr/>
      <dgm:t>
        <a:bodyPr/>
        <a:lstStyle/>
        <a:p>
          <a:endParaRPr lang="en-US"/>
        </a:p>
      </dgm:t>
    </dgm:pt>
    <dgm:pt modelId="{225BB337-F7E5-4CA9-AF11-ADABF4EBED84}" type="sibTrans" cxnId="{7FC34BAE-11D5-4B24-8074-D86C146339F7}">
      <dgm:prSet/>
      <dgm:spPr/>
      <dgm:t>
        <a:bodyPr/>
        <a:lstStyle/>
        <a:p>
          <a:endParaRPr lang="en-US"/>
        </a:p>
      </dgm:t>
    </dgm:pt>
    <dgm:pt modelId="{9513895C-2BCF-41FC-ACB2-341381C3E5A7}">
      <dgm:prSet phldrT="[Text]" custT="1"/>
      <dgm:spPr>
        <a:xfrm>
          <a:off x="0" y="584206"/>
          <a:ext cx="1642744" cy="1024126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8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Input from</a:t>
          </a:r>
          <a:br>
            <a:rPr lang="en-US" sz="8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100" b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Campus</a:t>
          </a:r>
          <a:br>
            <a:rPr lang="en-US" sz="1100" b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(EI, ITG, TLTAG,</a:t>
          </a:r>
          <a:b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ITC, etc.)</a:t>
          </a:r>
          <a:endParaRPr lang="en-US" sz="800" b="1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8FF5CB5-5346-4EAC-A571-45518DC69A07}" type="parTrans" cxnId="{338A29A9-E12A-4E3E-814A-5396A8854AB5}">
      <dgm:prSet/>
      <dgm:spPr>
        <a:xfrm rot="13076911">
          <a:off x="684370" y="1248320"/>
          <a:ext cx="1295914" cy="492823"/>
        </a:xfrm>
        <a:prstGeom prst="leftArrow">
          <a:avLst>
            <a:gd name="adj1" fmla="val 60000"/>
            <a:gd name="adj2" fmla="val 50000"/>
          </a:avLst>
        </a:prstGeom>
        <a:solidFill>
          <a:srgbClr val="CD154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0E5D543F-C6A6-4B3D-9942-0C63FF95EBB1}" type="sibTrans" cxnId="{338A29A9-E12A-4E3E-814A-5396A8854AB5}">
      <dgm:prSet/>
      <dgm:spPr/>
      <dgm:t>
        <a:bodyPr/>
        <a:lstStyle/>
        <a:p>
          <a:endParaRPr lang="en-US"/>
        </a:p>
      </dgm:t>
    </dgm:pt>
    <dgm:pt modelId="{2B9F42C7-B477-45E8-86CC-9BAB08018613}">
      <dgm:prSet phldrT="[Text]" custT="1"/>
      <dgm:spPr>
        <a:xfrm>
          <a:off x="2131377" y="-165418"/>
          <a:ext cx="1642744" cy="102250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8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Input &amp; Tools from</a:t>
          </a:r>
          <a:br>
            <a:rPr lang="en-US" sz="8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100" b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UW System</a:t>
          </a:r>
          <a:br>
            <a:rPr lang="en-US" sz="1100" b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</a:t>
          </a:r>
          <a:r>
            <a:rPr lang="en-US" sz="800" b="0" i="1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Kaltura</a:t>
          </a: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</a:t>
          </a:r>
          <a:r>
            <a:rPr lang="en-US" sz="800" b="0" i="1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BlackBoard</a:t>
          </a: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Ultra, etc.)</a:t>
          </a:r>
          <a:endParaRPr lang="en-US" sz="800" b="0" i="1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9EEB8DF-CC07-4705-BA8B-08C12C76E357}" type="parTrans" cxnId="{D5CD2943-64D3-4D9B-9D03-4C7A3BA4C722}">
      <dgm:prSet/>
      <dgm:spPr>
        <a:xfrm rot="16200000">
          <a:off x="2447859" y="604315"/>
          <a:ext cx="1009780" cy="492823"/>
        </a:xfrm>
        <a:prstGeom prst="leftArrow">
          <a:avLst>
            <a:gd name="adj1" fmla="val 60000"/>
            <a:gd name="adj2" fmla="val 50000"/>
          </a:avLst>
        </a:prstGeom>
        <a:solidFill>
          <a:srgbClr val="CD154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799CD046-2696-4A83-ADF2-9B6822EA83A3}" type="sibTrans" cxnId="{D5CD2943-64D3-4D9B-9D03-4C7A3BA4C722}">
      <dgm:prSet/>
      <dgm:spPr/>
      <dgm:t>
        <a:bodyPr/>
        <a:lstStyle/>
        <a:p>
          <a:endParaRPr lang="en-US"/>
        </a:p>
      </dgm:t>
    </dgm:pt>
    <dgm:pt modelId="{152B0802-AF34-4491-BCC2-6DE439D53574}">
      <dgm:prSet phldrT="[Text]" custT="1"/>
      <dgm:spPr>
        <a:xfrm>
          <a:off x="4248150" y="584201"/>
          <a:ext cx="1642744" cy="1024126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8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Tools from</a:t>
          </a:r>
          <a:br>
            <a:rPr lang="en-US" sz="8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100" b="1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Unizin</a:t>
          </a:r>
          <a:r>
            <a:rPr lang="en-US" sz="1100" b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/>
          </a:r>
          <a:br>
            <a:rPr lang="en-US" sz="1100" b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(Snapshot, </a:t>
          </a:r>
          <a:r>
            <a:rPr lang="en-US" sz="800" b="0" i="1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Unizin</a:t>
          </a: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Data Warehouse, </a:t>
          </a:r>
          <a:r>
            <a:rPr lang="en-US" sz="800" b="0" i="1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Pressbooks</a:t>
          </a:r>
          <a:r>
            <a:rPr lang="en-US" sz="800" b="0" i="1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etc.)</a:t>
          </a:r>
          <a:endParaRPr lang="en-US" sz="800" b="1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41D7A59-4E80-4789-A494-85F1F9F4AF39}" type="parTrans" cxnId="{E0E55B45-3857-46F0-A86D-2112796F3D40}">
      <dgm:prSet/>
      <dgm:spPr>
        <a:xfrm rot="19311612">
          <a:off x="3921704" y="1246645"/>
          <a:ext cx="1284986" cy="492823"/>
        </a:xfrm>
        <a:prstGeom prst="leftArrow">
          <a:avLst>
            <a:gd name="adj1" fmla="val 60000"/>
            <a:gd name="adj2" fmla="val 50000"/>
          </a:avLst>
        </a:prstGeom>
        <a:solidFill>
          <a:srgbClr val="CD154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62F0D988-D527-465F-991D-38C815E21F60}" type="sibTrans" cxnId="{E0E55B45-3857-46F0-A86D-2112796F3D40}">
      <dgm:prSet/>
      <dgm:spPr/>
      <dgm:t>
        <a:bodyPr/>
        <a:lstStyle/>
        <a:p>
          <a:endParaRPr lang="en-US"/>
        </a:p>
      </dgm:t>
    </dgm:pt>
    <dgm:pt modelId="{45CA4742-185C-4BC2-A092-1721BE23CD0C}" type="pres">
      <dgm:prSet presAssocID="{6ECF04DC-F4DC-43BB-9757-9C24FCC50BB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7CFD0F-A05F-4CED-B561-35BB5BCBE933}" type="pres">
      <dgm:prSet presAssocID="{710DAB4B-A06D-4749-A8C4-F2CB66BA71BF}" presName="centerShape" presStyleLbl="node0" presStyleIdx="0" presStyleCnt="1" custScaleX="173629" custScaleY="176241" custLinFactNeighborX="-2148" custLinFactNeighborY="-33377"/>
      <dgm:spPr/>
      <dgm:t>
        <a:bodyPr/>
        <a:lstStyle/>
        <a:p>
          <a:endParaRPr lang="en-US"/>
        </a:p>
      </dgm:t>
    </dgm:pt>
    <dgm:pt modelId="{C84A1248-E352-43FF-B0DA-D129C2461F8A}" type="pres">
      <dgm:prSet presAssocID="{48FF5CB5-5346-4EAC-A571-45518DC69A07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E07DA425-4061-4E7A-9842-5BF88A01CE4C}" type="pres">
      <dgm:prSet presAssocID="{9513895C-2BCF-41FC-ACB2-341381C3E5A7}" presName="node" presStyleLbl="node1" presStyleIdx="0" presStyleCnt="3" custScaleY="77928" custRadScaleRad="86313" custRadScaleInc="-97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97CA51-579F-4E24-A5F1-98382C49FF31}" type="pres">
      <dgm:prSet presAssocID="{39EEB8DF-CC07-4705-BA8B-08C12C76E357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3B83CF71-F9FB-4106-BF41-F200AB9F3611}" type="pres">
      <dgm:prSet presAssocID="{2B9F42C7-B477-45E8-86CC-9BAB08018613}" presName="node" presStyleLbl="node1" presStyleIdx="1" presStyleCnt="3" custScaleY="77805" custRadScaleRad="88063" custRadScaleInc="1881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E6B05-A627-4B26-9270-BF7439005AF3}" type="pres">
      <dgm:prSet presAssocID="{241D7A59-4E80-4789-A494-85F1F9F4AF39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DECA6F24-2B14-4018-BADE-687EB93A5825}" type="pres">
      <dgm:prSet presAssocID="{152B0802-AF34-4491-BCC2-6DE439D53574}" presName="node" presStyleLbl="node1" presStyleIdx="2" presStyleCnt="3" custScaleY="77928" custRadScaleRad="49466" custRadScaleInc="2081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24A0A3-D9B2-41C4-AD0F-27294E534DC5}" type="presOf" srcId="{6ECF04DC-F4DC-43BB-9757-9C24FCC50BBB}" destId="{45CA4742-185C-4BC2-A092-1721BE23CD0C}" srcOrd="0" destOrd="0" presId="urn:microsoft.com/office/officeart/2005/8/layout/radial4"/>
    <dgm:cxn modelId="{08ADCB81-CED6-44F5-BDDE-F538889D4387}" type="presOf" srcId="{152B0802-AF34-4491-BCC2-6DE439D53574}" destId="{DECA6F24-2B14-4018-BADE-687EB93A5825}" srcOrd="0" destOrd="0" presId="urn:microsoft.com/office/officeart/2005/8/layout/radial4"/>
    <dgm:cxn modelId="{5C97DA06-FD9D-4DA8-A640-0F16CBAD05F5}" type="presOf" srcId="{241D7A59-4E80-4789-A494-85F1F9F4AF39}" destId="{445E6B05-A627-4B26-9270-BF7439005AF3}" srcOrd="0" destOrd="0" presId="urn:microsoft.com/office/officeart/2005/8/layout/radial4"/>
    <dgm:cxn modelId="{6D815F81-D6FE-4854-BC60-C8B398AF2BBE}" type="presOf" srcId="{2B9F42C7-B477-45E8-86CC-9BAB08018613}" destId="{3B83CF71-F9FB-4106-BF41-F200AB9F3611}" srcOrd="0" destOrd="0" presId="urn:microsoft.com/office/officeart/2005/8/layout/radial4"/>
    <dgm:cxn modelId="{B81D761B-8D28-416A-8C60-0BB56650BBB5}" type="presOf" srcId="{710DAB4B-A06D-4749-A8C4-F2CB66BA71BF}" destId="{FC7CFD0F-A05F-4CED-B561-35BB5BCBE933}" srcOrd="0" destOrd="0" presId="urn:microsoft.com/office/officeart/2005/8/layout/radial4"/>
    <dgm:cxn modelId="{2A793873-81B0-4655-93B6-FE2AB70EB3A2}" type="presOf" srcId="{39EEB8DF-CC07-4705-BA8B-08C12C76E357}" destId="{6597CA51-579F-4E24-A5F1-98382C49FF31}" srcOrd="0" destOrd="0" presId="urn:microsoft.com/office/officeart/2005/8/layout/radial4"/>
    <dgm:cxn modelId="{E0E55B45-3857-46F0-A86D-2112796F3D40}" srcId="{710DAB4B-A06D-4749-A8C4-F2CB66BA71BF}" destId="{152B0802-AF34-4491-BCC2-6DE439D53574}" srcOrd="2" destOrd="0" parTransId="{241D7A59-4E80-4789-A494-85F1F9F4AF39}" sibTransId="{62F0D988-D527-465F-991D-38C815E21F60}"/>
    <dgm:cxn modelId="{D4AA954B-0A03-430F-A81E-3A83B309E215}" type="presOf" srcId="{48FF5CB5-5346-4EAC-A571-45518DC69A07}" destId="{C84A1248-E352-43FF-B0DA-D129C2461F8A}" srcOrd="0" destOrd="0" presId="urn:microsoft.com/office/officeart/2005/8/layout/radial4"/>
    <dgm:cxn modelId="{7FC34BAE-11D5-4B24-8074-D86C146339F7}" srcId="{6ECF04DC-F4DC-43BB-9757-9C24FCC50BBB}" destId="{710DAB4B-A06D-4749-A8C4-F2CB66BA71BF}" srcOrd="0" destOrd="0" parTransId="{F20FEE8E-A5DC-48D6-9C54-9961219B527B}" sibTransId="{225BB337-F7E5-4CA9-AF11-ADABF4EBED84}"/>
    <dgm:cxn modelId="{D6DF063B-7123-41BE-A66C-65B020D17DB8}" type="presOf" srcId="{9513895C-2BCF-41FC-ACB2-341381C3E5A7}" destId="{E07DA425-4061-4E7A-9842-5BF88A01CE4C}" srcOrd="0" destOrd="0" presId="urn:microsoft.com/office/officeart/2005/8/layout/radial4"/>
    <dgm:cxn modelId="{D5CD2943-64D3-4D9B-9D03-4C7A3BA4C722}" srcId="{710DAB4B-A06D-4749-A8C4-F2CB66BA71BF}" destId="{2B9F42C7-B477-45E8-86CC-9BAB08018613}" srcOrd="1" destOrd="0" parTransId="{39EEB8DF-CC07-4705-BA8B-08C12C76E357}" sibTransId="{799CD046-2696-4A83-ADF2-9B6822EA83A3}"/>
    <dgm:cxn modelId="{338A29A9-E12A-4E3E-814A-5396A8854AB5}" srcId="{710DAB4B-A06D-4749-A8C4-F2CB66BA71BF}" destId="{9513895C-2BCF-41FC-ACB2-341381C3E5A7}" srcOrd="0" destOrd="0" parTransId="{48FF5CB5-5346-4EAC-A571-45518DC69A07}" sibTransId="{0E5D543F-C6A6-4B3D-9942-0C63FF95EBB1}"/>
    <dgm:cxn modelId="{D63C27D5-D586-45C4-96FB-18CE46150008}" type="presParOf" srcId="{45CA4742-185C-4BC2-A092-1721BE23CD0C}" destId="{FC7CFD0F-A05F-4CED-B561-35BB5BCBE933}" srcOrd="0" destOrd="0" presId="urn:microsoft.com/office/officeart/2005/8/layout/radial4"/>
    <dgm:cxn modelId="{1F113239-0B28-4820-859B-464473760018}" type="presParOf" srcId="{45CA4742-185C-4BC2-A092-1721BE23CD0C}" destId="{C84A1248-E352-43FF-B0DA-D129C2461F8A}" srcOrd="1" destOrd="0" presId="urn:microsoft.com/office/officeart/2005/8/layout/radial4"/>
    <dgm:cxn modelId="{ED2F6009-B5CB-4F87-ABA6-4119D7FBBD6B}" type="presParOf" srcId="{45CA4742-185C-4BC2-A092-1721BE23CD0C}" destId="{E07DA425-4061-4E7A-9842-5BF88A01CE4C}" srcOrd="2" destOrd="0" presId="urn:microsoft.com/office/officeart/2005/8/layout/radial4"/>
    <dgm:cxn modelId="{599B96D3-2F70-46BA-8A1E-3988A8CDB338}" type="presParOf" srcId="{45CA4742-185C-4BC2-A092-1721BE23CD0C}" destId="{6597CA51-579F-4E24-A5F1-98382C49FF31}" srcOrd="3" destOrd="0" presId="urn:microsoft.com/office/officeart/2005/8/layout/radial4"/>
    <dgm:cxn modelId="{65BFA9CA-57AC-4464-BC6E-A648114A8332}" type="presParOf" srcId="{45CA4742-185C-4BC2-A092-1721BE23CD0C}" destId="{3B83CF71-F9FB-4106-BF41-F200AB9F3611}" srcOrd="4" destOrd="0" presId="urn:microsoft.com/office/officeart/2005/8/layout/radial4"/>
    <dgm:cxn modelId="{56B0C108-0677-4E6D-B246-119D7113800B}" type="presParOf" srcId="{45CA4742-185C-4BC2-A092-1721BE23CD0C}" destId="{445E6B05-A627-4B26-9270-BF7439005AF3}" srcOrd="5" destOrd="0" presId="urn:microsoft.com/office/officeart/2005/8/layout/radial4"/>
    <dgm:cxn modelId="{F5DE2478-E410-433C-A066-9B83909DF813}" type="presParOf" srcId="{45CA4742-185C-4BC2-A092-1721BE23CD0C}" destId="{DECA6F24-2B14-4018-BADE-687EB93A5825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8F81F8-FDEC-CA4C-95E2-1953F7ABDD1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CAAAAE8-8FF2-0B48-8647-C3D15DA3D1B8}">
      <dgm:prSet phldrT="[Text]"/>
      <dgm:spPr>
        <a:solidFill>
          <a:srgbClr val="CD1543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Faculty Review Migrated Course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E56772-3FB7-1641-AB00-726C81CA3AD7}" type="parTrans" cxnId="{DA6AD447-D503-7D4B-94E4-017F18EA69C5}">
      <dgm:prSet/>
      <dgm:spPr/>
      <dgm:t>
        <a:bodyPr/>
        <a:lstStyle/>
        <a:p>
          <a:endParaRPr lang="en-US"/>
        </a:p>
      </dgm:t>
    </dgm:pt>
    <dgm:pt modelId="{9176B9DE-7F50-684D-AAE0-5138B98C235E}" type="sibTrans" cxnId="{DA6AD447-D503-7D4B-94E4-017F18EA69C5}">
      <dgm:prSet/>
      <dgm:spPr/>
      <dgm:t>
        <a:bodyPr/>
        <a:lstStyle/>
        <a:p>
          <a:endParaRPr lang="en-US"/>
        </a:p>
      </dgm:t>
    </dgm:pt>
    <dgm:pt modelId="{5644DF10-24A2-5343-9B5A-64B1AD4FB875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Receive e-mail encouraging them to review their course in Canvas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A663EE-463C-1847-A906-46EEC19840DC}" type="parTrans" cxnId="{1087DB2F-6506-254D-9145-2C70C1587AE1}">
      <dgm:prSet/>
      <dgm:spPr/>
      <dgm:t>
        <a:bodyPr/>
        <a:lstStyle/>
        <a:p>
          <a:endParaRPr lang="en-US"/>
        </a:p>
      </dgm:t>
    </dgm:pt>
    <dgm:pt modelId="{4C73C362-C530-8D4A-9EFD-18B8A09F2D1C}" type="sibTrans" cxnId="{1087DB2F-6506-254D-9145-2C70C1587AE1}">
      <dgm:prSet/>
      <dgm:spPr/>
      <dgm:t>
        <a:bodyPr/>
        <a:lstStyle/>
        <a:p>
          <a:endParaRPr lang="en-US"/>
        </a:p>
      </dgm:t>
    </dgm:pt>
    <dgm:pt modelId="{878F37AE-F3DF-9A48-9ADF-4813CF9F6E0D}">
      <dgm:prSet phldrT="[Text]"/>
      <dgm:spPr>
        <a:solidFill>
          <a:srgbClr val="CD1543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Faculty determine next steps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C7B669-7EBD-CB43-B829-5ACB5AE222BD}" type="parTrans" cxnId="{B93A23EE-F601-FA4D-8200-1B6FFE9519AC}">
      <dgm:prSet/>
      <dgm:spPr/>
      <dgm:t>
        <a:bodyPr/>
        <a:lstStyle/>
        <a:p>
          <a:endParaRPr lang="en-US"/>
        </a:p>
      </dgm:t>
    </dgm:pt>
    <dgm:pt modelId="{7DEBE978-64AA-F647-942B-E1B62FBD4A7E}" type="sibTrans" cxnId="{B93A23EE-F601-FA4D-8200-1B6FFE9519AC}">
      <dgm:prSet/>
      <dgm:spPr/>
      <dgm:t>
        <a:bodyPr/>
        <a:lstStyle/>
        <a:p>
          <a:endParaRPr lang="en-US"/>
        </a:p>
      </dgm:t>
    </dgm:pt>
    <dgm:pt modelId="{8A77FBDA-D516-8340-893D-DF75554CF1DF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Wait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18E510-1197-D641-8598-9B2D725E9D9D}" type="parTrans" cxnId="{74E5E977-6502-3645-8128-9015D83BFEDA}">
      <dgm:prSet/>
      <dgm:spPr/>
      <dgm:t>
        <a:bodyPr/>
        <a:lstStyle/>
        <a:p>
          <a:endParaRPr lang="en-US"/>
        </a:p>
      </dgm:t>
    </dgm:pt>
    <dgm:pt modelId="{1299DE49-C33F-8D4C-924F-ADED0352A416}" type="sibTrans" cxnId="{74E5E977-6502-3645-8128-9015D83BFEDA}">
      <dgm:prSet/>
      <dgm:spPr/>
      <dgm:t>
        <a:bodyPr/>
        <a:lstStyle/>
        <a:p>
          <a:endParaRPr lang="en-US"/>
        </a:p>
      </dgm:t>
    </dgm:pt>
    <dgm:pt modelId="{B3CB6354-B661-F54B-8E41-1E14E9B816D1}">
      <dgm:prSet phldrT="[Text]"/>
      <dgm:spPr>
        <a:solidFill>
          <a:srgbClr val="CD1543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Faculty take advantage of assistance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460D8D-31DE-3A4D-B832-507B3360C090}" type="parTrans" cxnId="{97E2760B-9884-D549-AD31-20FB48AE543B}">
      <dgm:prSet/>
      <dgm:spPr/>
      <dgm:t>
        <a:bodyPr/>
        <a:lstStyle/>
        <a:p>
          <a:endParaRPr lang="en-US"/>
        </a:p>
      </dgm:t>
    </dgm:pt>
    <dgm:pt modelId="{69F8E084-BA47-AB44-A9A7-DB1ED5A98EE1}" type="sibTrans" cxnId="{97E2760B-9884-D549-AD31-20FB48AE543B}">
      <dgm:prSet/>
      <dgm:spPr/>
      <dgm:t>
        <a:bodyPr/>
        <a:lstStyle/>
        <a:p>
          <a:endParaRPr lang="en-US"/>
        </a:p>
      </dgm:t>
    </dgm:pt>
    <dgm:pt modelId="{6BCE098F-B409-064F-9B34-C68E75E46ADA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Office hours with their colleagues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84AE92-CA2B-A843-8624-4967D7586994}" type="parTrans" cxnId="{3161D150-5AEC-4049-BCF2-C5CE737F593B}">
      <dgm:prSet/>
      <dgm:spPr/>
      <dgm:t>
        <a:bodyPr/>
        <a:lstStyle/>
        <a:p>
          <a:endParaRPr lang="en-US"/>
        </a:p>
      </dgm:t>
    </dgm:pt>
    <dgm:pt modelId="{ABCC0818-5FDB-3547-BEE3-9EA1E2B60F20}" type="sibTrans" cxnId="{3161D150-5AEC-4049-BCF2-C5CE737F593B}">
      <dgm:prSet/>
      <dgm:spPr/>
      <dgm:t>
        <a:bodyPr/>
        <a:lstStyle/>
        <a:p>
          <a:endParaRPr lang="en-US"/>
        </a:p>
      </dgm:t>
    </dgm:pt>
    <dgm:pt modelId="{892D076F-F66C-9B42-A831-1988975A9B53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Move course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FA988D-15ED-E648-AF4C-D7C22D656E06}" type="parTrans" cxnId="{4E398687-619D-1A4B-A9CA-0F34BDBD8822}">
      <dgm:prSet/>
      <dgm:spPr/>
      <dgm:t>
        <a:bodyPr/>
        <a:lstStyle/>
        <a:p>
          <a:endParaRPr lang="en-US"/>
        </a:p>
      </dgm:t>
    </dgm:pt>
    <dgm:pt modelId="{070A8186-6C4E-8049-B909-336BA7A5B45A}" type="sibTrans" cxnId="{4E398687-619D-1A4B-A9CA-0F34BDBD8822}">
      <dgm:prSet/>
      <dgm:spPr/>
      <dgm:t>
        <a:bodyPr/>
        <a:lstStyle/>
        <a:p>
          <a:endParaRPr lang="en-US"/>
        </a:p>
      </dgm:t>
    </dgm:pt>
    <dgm:pt modelId="{13B03D65-12A1-7C4F-A873-A2500CB7F9B9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Move content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1E5E25-0FE3-CA4D-A784-5CB3DC8DA990}" type="parTrans" cxnId="{F47A951F-5A61-7845-8641-CF2027D933DC}">
      <dgm:prSet/>
      <dgm:spPr/>
      <dgm:t>
        <a:bodyPr/>
        <a:lstStyle/>
        <a:p>
          <a:endParaRPr lang="en-US"/>
        </a:p>
      </dgm:t>
    </dgm:pt>
    <dgm:pt modelId="{78CB8C28-CCFE-A44B-AF53-FD5ED1D779CA}" type="sibTrans" cxnId="{F47A951F-5A61-7845-8641-CF2027D933DC}">
      <dgm:prSet/>
      <dgm:spPr/>
      <dgm:t>
        <a:bodyPr/>
        <a:lstStyle/>
        <a:p>
          <a:endParaRPr lang="en-US"/>
        </a:p>
      </dgm:t>
    </dgm:pt>
    <dgm:pt modelId="{A29A8B4E-CB86-6343-9F33-390242949F0A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Re-build course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3C0130-EE50-884D-98CC-398129E367AF}" type="parTrans" cxnId="{DAFB8E70-EA7A-4548-9C2E-1F58518B4901}">
      <dgm:prSet/>
      <dgm:spPr/>
      <dgm:t>
        <a:bodyPr/>
        <a:lstStyle/>
        <a:p>
          <a:endParaRPr lang="en-US"/>
        </a:p>
      </dgm:t>
    </dgm:pt>
    <dgm:pt modelId="{79B0E1C4-8B68-E24C-93CE-00713C99B8E5}" type="sibTrans" cxnId="{DAFB8E70-EA7A-4548-9C2E-1F58518B4901}">
      <dgm:prSet/>
      <dgm:spPr/>
      <dgm:t>
        <a:bodyPr/>
        <a:lstStyle/>
        <a:p>
          <a:endParaRPr lang="en-US"/>
        </a:p>
      </dgm:t>
    </dgm:pt>
    <dgm:pt modelId="{0D532F2D-0410-BE4F-A375-56EA37D55BA2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Online &amp; F2F training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C13616-77A0-E349-846D-7CDF6B4D48FC}" type="parTrans" cxnId="{E85BC91E-9EF5-0A40-9179-E6D453931BCF}">
      <dgm:prSet/>
      <dgm:spPr/>
      <dgm:t>
        <a:bodyPr/>
        <a:lstStyle/>
        <a:p>
          <a:endParaRPr lang="en-US"/>
        </a:p>
      </dgm:t>
    </dgm:pt>
    <dgm:pt modelId="{3F2CA0CC-1726-9746-9A18-273DEC4127A6}" type="sibTrans" cxnId="{E85BC91E-9EF5-0A40-9179-E6D453931BCF}">
      <dgm:prSet/>
      <dgm:spPr/>
      <dgm:t>
        <a:bodyPr/>
        <a:lstStyle/>
        <a:p>
          <a:endParaRPr lang="en-US"/>
        </a:p>
      </dgm:t>
    </dgm:pt>
    <dgm:pt modelId="{7DFFCBCB-5B5B-6C49-8DF5-9C5E60624F6F}">
      <dgm:prSet phldrT="[Text]" custT="1"/>
      <dgm:spPr/>
      <dgm:t>
        <a:bodyPr/>
        <a:lstStyle/>
        <a:p>
          <a:pPr marL="117475" indent="-117475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Consultations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A2D455-7500-2B44-AA8C-F811AE092202}" type="parTrans" cxnId="{1896297D-12BA-8841-8D1A-878C873303AB}">
      <dgm:prSet/>
      <dgm:spPr/>
      <dgm:t>
        <a:bodyPr/>
        <a:lstStyle/>
        <a:p>
          <a:endParaRPr lang="en-US"/>
        </a:p>
      </dgm:t>
    </dgm:pt>
    <dgm:pt modelId="{CEF52E06-CE52-AD49-9AAD-2D04B03DB12F}" type="sibTrans" cxnId="{1896297D-12BA-8841-8D1A-878C873303AB}">
      <dgm:prSet/>
      <dgm:spPr/>
      <dgm:t>
        <a:bodyPr/>
        <a:lstStyle/>
        <a:p>
          <a:endParaRPr lang="en-US"/>
        </a:p>
      </dgm:t>
    </dgm:pt>
    <dgm:pt modelId="{12EB6317-B197-5C45-BC93-D9F25E626963}" type="pres">
      <dgm:prSet presAssocID="{B48F81F8-FDEC-CA4C-95E2-1953F7ABDD1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B6D5FB5-3367-AC42-9CBB-42894FE2A32D}" type="pres">
      <dgm:prSet presAssocID="{5CAAAAE8-8FF2-0B48-8647-C3D15DA3D1B8}" presName="composite" presStyleCnt="0"/>
      <dgm:spPr/>
      <dgm:t>
        <a:bodyPr/>
        <a:lstStyle/>
        <a:p>
          <a:endParaRPr lang="en-US"/>
        </a:p>
      </dgm:t>
    </dgm:pt>
    <dgm:pt modelId="{6A853F95-C903-D64D-9FC5-9041EF08B579}" type="pres">
      <dgm:prSet presAssocID="{5CAAAAE8-8FF2-0B48-8647-C3D15DA3D1B8}" presName="bentUpArrow1" presStyleLbl="alignImgPlace1" presStyleIdx="0" presStyleCnt="2" custLinFactNeighborX="-17250"/>
      <dgm:spPr>
        <a:solidFill>
          <a:srgbClr val="C6C6C8"/>
        </a:solidFill>
      </dgm:spPr>
      <dgm:t>
        <a:bodyPr/>
        <a:lstStyle/>
        <a:p>
          <a:endParaRPr lang="en-US"/>
        </a:p>
      </dgm:t>
    </dgm:pt>
    <dgm:pt modelId="{908A9124-21F5-4949-A6E9-138A42BBB125}" type="pres">
      <dgm:prSet presAssocID="{5CAAAAE8-8FF2-0B48-8647-C3D15DA3D1B8}" presName="ParentText" presStyleLbl="node1" presStyleIdx="0" presStyleCnt="3" custLinFactNeighborX="-1167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30A16-D86F-564A-9341-6FF3E4D0CD6F}" type="pres">
      <dgm:prSet presAssocID="{5CAAAAE8-8FF2-0B48-8647-C3D15DA3D1B8}" presName="ChildText" presStyleLbl="revTx" presStyleIdx="0" presStyleCnt="3" custScaleX="207556" custLinFactNeighborX="373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A15A35-0A17-9842-BEEC-EAC7069343FC}" type="pres">
      <dgm:prSet presAssocID="{9176B9DE-7F50-684D-AAE0-5138B98C235E}" presName="sibTrans" presStyleCnt="0"/>
      <dgm:spPr/>
      <dgm:t>
        <a:bodyPr/>
        <a:lstStyle/>
        <a:p>
          <a:endParaRPr lang="en-US"/>
        </a:p>
      </dgm:t>
    </dgm:pt>
    <dgm:pt modelId="{F3F8D67C-419F-F142-ABA1-5CECE6CB2D62}" type="pres">
      <dgm:prSet presAssocID="{878F37AE-F3DF-9A48-9ADF-4813CF9F6E0D}" presName="composite" presStyleCnt="0"/>
      <dgm:spPr/>
      <dgm:t>
        <a:bodyPr/>
        <a:lstStyle/>
        <a:p>
          <a:endParaRPr lang="en-US"/>
        </a:p>
      </dgm:t>
    </dgm:pt>
    <dgm:pt modelId="{804BFACE-E598-624A-9BC5-A3DB13E2D29D}" type="pres">
      <dgm:prSet presAssocID="{878F37AE-F3DF-9A48-9ADF-4813CF9F6E0D}" presName="bentUpArrow1" presStyleLbl="alignImgPlace1" presStyleIdx="1" presStyleCnt="2" custLinFactNeighborX="-17250"/>
      <dgm:spPr>
        <a:solidFill>
          <a:srgbClr val="C6C6C8"/>
        </a:solidFill>
      </dgm:spPr>
      <dgm:t>
        <a:bodyPr/>
        <a:lstStyle/>
        <a:p>
          <a:endParaRPr lang="en-US"/>
        </a:p>
      </dgm:t>
    </dgm:pt>
    <dgm:pt modelId="{D0D530D4-C647-634D-8E28-FB98C2BA27BD}" type="pres">
      <dgm:prSet presAssocID="{878F37AE-F3DF-9A48-9ADF-4813CF9F6E0D}" presName="ParentText" presStyleLbl="node1" presStyleIdx="1" presStyleCnt="3" custLinFactNeighborX="-1167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21AAD-C1C9-8C46-B055-054FAD6A92DD}" type="pres">
      <dgm:prSet presAssocID="{878F37AE-F3DF-9A48-9ADF-4813CF9F6E0D}" presName="ChildText" presStyleLbl="revTx" presStyleIdx="1" presStyleCnt="3" custScaleX="139250" custLinFactNeighborX="2637" custLinFactNeighborY="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07233-9BF2-7645-A57A-85283B73DE61}" type="pres">
      <dgm:prSet presAssocID="{7DEBE978-64AA-F647-942B-E1B62FBD4A7E}" presName="sibTrans" presStyleCnt="0"/>
      <dgm:spPr/>
      <dgm:t>
        <a:bodyPr/>
        <a:lstStyle/>
        <a:p>
          <a:endParaRPr lang="en-US"/>
        </a:p>
      </dgm:t>
    </dgm:pt>
    <dgm:pt modelId="{0D426725-480D-AD49-A5C1-87B277646D9D}" type="pres">
      <dgm:prSet presAssocID="{B3CB6354-B661-F54B-8E41-1E14E9B816D1}" presName="composite" presStyleCnt="0"/>
      <dgm:spPr/>
      <dgm:t>
        <a:bodyPr/>
        <a:lstStyle/>
        <a:p>
          <a:endParaRPr lang="en-US"/>
        </a:p>
      </dgm:t>
    </dgm:pt>
    <dgm:pt modelId="{2959F287-AEED-5A46-BB84-9592DDA90F12}" type="pres">
      <dgm:prSet presAssocID="{B3CB6354-B661-F54B-8E41-1E14E9B816D1}" presName="ParentText" presStyleLbl="node1" presStyleIdx="2" presStyleCnt="3" custLinFactNeighborX="-1167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DE12EA-0F98-F14D-8ADC-E870D77A0BCA}" type="pres">
      <dgm:prSet presAssocID="{B3CB6354-B661-F54B-8E41-1E14E9B816D1}" presName="FinalChildText" presStyleLbl="revTx" presStyleIdx="2" presStyleCnt="3" custScaleX="174261" custLinFactNeighborX="20647" custLinFactNeighborY="8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682739-62B8-614C-98B2-63B4978803FE}" type="presOf" srcId="{B48F81F8-FDEC-CA4C-95E2-1953F7ABDD12}" destId="{12EB6317-B197-5C45-BC93-D9F25E626963}" srcOrd="0" destOrd="0" presId="urn:microsoft.com/office/officeart/2005/8/layout/StepDownProcess"/>
    <dgm:cxn modelId="{3161D150-5AEC-4049-BCF2-C5CE737F593B}" srcId="{B3CB6354-B661-F54B-8E41-1E14E9B816D1}" destId="{6BCE098F-B409-064F-9B34-C68E75E46ADA}" srcOrd="0" destOrd="0" parTransId="{4E84AE92-CA2B-A843-8624-4967D7586994}" sibTransId="{ABCC0818-5FDB-3547-BEE3-9EA1E2B60F20}"/>
    <dgm:cxn modelId="{BAC34576-60B6-244A-AAB4-D1658D08C2EA}" type="presOf" srcId="{5CAAAAE8-8FF2-0B48-8647-C3D15DA3D1B8}" destId="{908A9124-21F5-4949-A6E9-138A42BBB125}" srcOrd="0" destOrd="0" presId="urn:microsoft.com/office/officeart/2005/8/layout/StepDownProcess"/>
    <dgm:cxn modelId="{DA6AD447-D503-7D4B-94E4-017F18EA69C5}" srcId="{B48F81F8-FDEC-CA4C-95E2-1953F7ABDD12}" destId="{5CAAAAE8-8FF2-0B48-8647-C3D15DA3D1B8}" srcOrd="0" destOrd="0" parTransId="{C5E56772-3FB7-1641-AB00-726C81CA3AD7}" sibTransId="{9176B9DE-7F50-684D-AAE0-5138B98C235E}"/>
    <dgm:cxn modelId="{1902AFA2-4E5F-054E-98BF-A207E2A161EA}" type="presOf" srcId="{8A77FBDA-D516-8340-893D-DF75554CF1DF}" destId="{BD021AAD-C1C9-8C46-B055-054FAD6A92DD}" srcOrd="0" destOrd="0" presId="urn:microsoft.com/office/officeart/2005/8/layout/StepDownProcess"/>
    <dgm:cxn modelId="{AC2C761E-5733-8D45-B03C-FC12A64665F9}" type="presOf" srcId="{13B03D65-12A1-7C4F-A873-A2500CB7F9B9}" destId="{BD021AAD-C1C9-8C46-B055-054FAD6A92DD}" srcOrd="0" destOrd="2" presId="urn:microsoft.com/office/officeart/2005/8/layout/StepDownProcess"/>
    <dgm:cxn modelId="{7BC3578B-A1E0-2447-BEEB-973B744B8386}" type="presOf" srcId="{6BCE098F-B409-064F-9B34-C68E75E46ADA}" destId="{E3DE12EA-0F98-F14D-8ADC-E870D77A0BCA}" srcOrd="0" destOrd="0" presId="urn:microsoft.com/office/officeart/2005/8/layout/StepDownProcess"/>
    <dgm:cxn modelId="{73955B0A-CE7D-EB43-ABE8-44093CCB01BB}" type="presOf" srcId="{7DFFCBCB-5B5B-6C49-8DF5-9C5E60624F6F}" destId="{E3DE12EA-0F98-F14D-8ADC-E870D77A0BCA}" srcOrd="0" destOrd="2" presId="urn:microsoft.com/office/officeart/2005/8/layout/StepDownProcess"/>
    <dgm:cxn modelId="{1896297D-12BA-8841-8D1A-878C873303AB}" srcId="{B3CB6354-B661-F54B-8E41-1E14E9B816D1}" destId="{7DFFCBCB-5B5B-6C49-8DF5-9C5E60624F6F}" srcOrd="2" destOrd="0" parTransId="{D1A2D455-7500-2B44-AA8C-F811AE092202}" sibTransId="{CEF52E06-CE52-AD49-9AAD-2D04B03DB12F}"/>
    <dgm:cxn modelId="{1087DB2F-6506-254D-9145-2C70C1587AE1}" srcId="{5CAAAAE8-8FF2-0B48-8647-C3D15DA3D1B8}" destId="{5644DF10-24A2-5343-9B5A-64B1AD4FB875}" srcOrd="0" destOrd="0" parTransId="{D7A663EE-463C-1847-A906-46EEC19840DC}" sibTransId="{4C73C362-C530-8D4A-9EFD-18B8A09F2D1C}"/>
    <dgm:cxn modelId="{156AAC6E-B7DB-C64C-966C-F4A7FE6E94DE}" type="presOf" srcId="{0D532F2D-0410-BE4F-A375-56EA37D55BA2}" destId="{E3DE12EA-0F98-F14D-8ADC-E870D77A0BCA}" srcOrd="0" destOrd="1" presId="urn:microsoft.com/office/officeart/2005/8/layout/StepDownProcess"/>
    <dgm:cxn modelId="{F75067A4-3D25-DB49-ADE1-5181C8AAE8DF}" type="presOf" srcId="{A29A8B4E-CB86-6343-9F33-390242949F0A}" destId="{BD021AAD-C1C9-8C46-B055-054FAD6A92DD}" srcOrd="0" destOrd="3" presId="urn:microsoft.com/office/officeart/2005/8/layout/StepDownProcess"/>
    <dgm:cxn modelId="{7CF952E4-90DE-9B4F-B4B5-A4B67AEBC505}" type="presOf" srcId="{B3CB6354-B661-F54B-8E41-1E14E9B816D1}" destId="{2959F287-AEED-5A46-BB84-9592DDA90F12}" srcOrd="0" destOrd="0" presId="urn:microsoft.com/office/officeart/2005/8/layout/StepDownProcess"/>
    <dgm:cxn modelId="{D5FFBC38-4583-254C-BD89-F51100954A76}" type="presOf" srcId="{878F37AE-F3DF-9A48-9ADF-4813CF9F6E0D}" destId="{D0D530D4-C647-634D-8E28-FB98C2BA27BD}" srcOrd="0" destOrd="0" presId="urn:microsoft.com/office/officeart/2005/8/layout/StepDownProcess"/>
    <dgm:cxn modelId="{E85BC91E-9EF5-0A40-9179-E6D453931BCF}" srcId="{B3CB6354-B661-F54B-8E41-1E14E9B816D1}" destId="{0D532F2D-0410-BE4F-A375-56EA37D55BA2}" srcOrd="1" destOrd="0" parTransId="{8FC13616-77A0-E349-846D-7CDF6B4D48FC}" sibTransId="{3F2CA0CC-1726-9746-9A18-273DEC4127A6}"/>
    <dgm:cxn modelId="{74E5E977-6502-3645-8128-9015D83BFEDA}" srcId="{878F37AE-F3DF-9A48-9ADF-4813CF9F6E0D}" destId="{8A77FBDA-D516-8340-893D-DF75554CF1DF}" srcOrd="0" destOrd="0" parTransId="{DB18E510-1197-D641-8598-9B2D725E9D9D}" sibTransId="{1299DE49-C33F-8D4C-924F-ADED0352A416}"/>
    <dgm:cxn modelId="{97E2760B-9884-D549-AD31-20FB48AE543B}" srcId="{B48F81F8-FDEC-CA4C-95E2-1953F7ABDD12}" destId="{B3CB6354-B661-F54B-8E41-1E14E9B816D1}" srcOrd="2" destOrd="0" parTransId="{DE460D8D-31DE-3A4D-B832-507B3360C090}" sibTransId="{69F8E084-BA47-AB44-A9A7-DB1ED5A98EE1}"/>
    <dgm:cxn modelId="{4E398687-619D-1A4B-A9CA-0F34BDBD8822}" srcId="{878F37AE-F3DF-9A48-9ADF-4813CF9F6E0D}" destId="{892D076F-F66C-9B42-A831-1988975A9B53}" srcOrd="1" destOrd="0" parTransId="{99FA988D-15ED-E648-AF4C-D7C22D656E06}" sibTransId="{070A8186-6C4E-8049-B909-336BA7A5B45A}"/>
    <dgm:cxn modelId="{0E0C4467-7F80-1F4C-B6BF-36368AA3EAA8}" type="presOf" srcId="{5644DF10-24A2-5343-9B5A-64B1AD4FB875}" destId="{E8130A16-D86F-564A-9341-6FF3E4D0CD6F}" srcOrd="0" destOrd="0" presId="urn:microsoft.com/office/officeart/2005/8/layout/StepDownProcess"/>
    <dgm:cxn modelId="{F47A951F-5A61-7845-8641-CF2027D933DC}" srcId="{878F37AE-F3DF-9A48-9ADF-4813CF9F6E0D}" destId="{13B03D65-12A1-7C4F-A873-A2500CB7F9B9}" srcOrd="2" destOrd="0" parTransId="{AC1E5E25-0FE3-CA4D-A784-5CB3DC8DA990}" sibTransId="{78CB8C28-CCFE-A44B-AF53-FD5ED1D779CA}"/>
    <dgm:cxn modelId="{DAFB8E70-EA7A-4548-9C2E-1F58518B4901}" srcId="{878F37AE-F3DF-9A48-9ADF-4813CF9F6E0D}" destId="{A29A8B4E-CB86-6343-9F33-390242949F0A}" srcOrd="3" destOrd="0" parTransId="{9C3C0130-EE50-884D-98CC-398129E367AF}" sibTransId="{79B0E1C4-8B68-E24C-93CE-00713C99B8E5}"/>
    <dgm:cxn modelId="{32C21F43-9E2D-1049-8CA1-25BAB5EE6BFC}" type="presOf" srcId="{892D076F-F66C-9B42-A831-1988975A9B53}" destId="{BD021AAD-C1C9-8C46-B055-054FAD6A92DD}" srcOrd="0" destOrd="1" presId="urn:microsoft.com/office/officeart/2005/8/layout/StepDownProcess"/>
    <dgm:cxn modelId="{B93A23EE-F601-FA4D-8200-1B6FFE9519AC}" srcId="{B48F81F8-FDEC-CA4C-95E2-1953F7ABDD12}" destId="{878F37AE-F3DF-9A48-9ADF-4813CF9F6E0D}" srcOrd="1" destOrd="0" parTransId="{71C7B669-7EBD-CB43-B829-5ACB5AE222BD}" sibTransId="{7DEBE978-64AA-F647-942B-E1B62FBD4A7E}"/>
    <dgm:cxn modelId="{3E03B8D1-1EC1-7C4A-ABEB-38358B5CF2FB}" type="presParOf" srcId="{12EB6317-B197-5C45-BC93-D9F25E626963}" destId="{FB6D5FB5-3367-AC42-9CBB-42894FE2A32D}" srcOrd="0" destOrd="0" presId="urn:microsoft.com/office/officeart/2005/8/layout/StepDownProcess"/>
    <dgm:cxn modelId="{D1D289D1-0C6A-0643-BD79-43924ECD9012}" type="presParOf" srcId="{FB6D5FB5-3367-AC42-9CBB-42894FE2A32D}" destId="{6A853F95-C903-D64D-9FC5-9041EF08B579}" srcOrd="0" destOrd="0" presId="urn:microsoft.com/office/officeart/2005/8/layout/StepDownProcess"/>
    <dgm:cxn modelId="{4AF62995-57CC-E142-8291-787899217E26}" type="presParOf" srcId="{FB6D5FB5-3367-AC42-9CBB-42894FE2A32D}" destId="{908A9124-21F5-4949-A6E9-138A42BBB125}" srcOrd="1" destOrd="0" presId="urn:microsoft.com/office/officeart/2005/8/layout/StepDownProcess"/>
    <dgm:cxn modelId="{1F120FD6-EE8E-4C40-A247-8FAD3EE55DDB}" type="presParOf" srcId="{FB6D5FB5-3367-AC42-9CBB-42894FE2A32D}" destId="{E8130A16-D86F-564A-9341-6FF3E4D0CD6F}" srcOrd="2" destOrd="0" presId="urn:microsoft.com/office/officeart/2005/8/layout/StepDownProcess"/>
    <dgm:cxn modelId="{702F4F0A-C206-0D48-A721-473767098E52}" type="presParOf" srcId="{12EB6317-B197-5C45-BC93-D9F25E626963}" destId="{87A15A35-0A17-9842-BEEC-EAC7069343FC}" srcOrd="1" destOrd="0" presId="urn:microsoft.com/office/officeart/2005/8/layout/StepDownProcess"/>
    <dgm:cxn modelId="{01716A97-BC2C-B840-96C5-105A0E5CDC56}" type="presParOf" srcId="{12EB6317-B197-5C45-BC93-D9F25E626963}" destId="{F3F8D67C-419F-F142-ABA1-5CECE6CB2D62}" srcOrd="2" destOrd="0" presId="urn:microsoft.com/office/officeart/2005/8/layout/StepDownProcess"/>
    <dgm:cxn modelId="{9493C4B1-F216-114B-9220-FCA031C89498}" type="presParOf" srcId="{F3F8D67C-419F-F142-ABA1-5CECE6CB2D62}" destId="{804BFACE-E598-624A-9BC5-A3DB13E2D29D}" srcOrd="0" destOrd="0" presId="urn:microsoft.com/office/officeart/2005/8/layout/StepDownProcess"/>
    <dgm:cxn modelId="{C68370D1-A9F9-8F4A-A3B0-22955678B341}" type="presParOf" srcId="{F3F8D67C-419F-F142-ABA1-5CECE6CB2D62}" destId="{D0D530D4-C647-634D-8E28-FB98C2BA27BD}" srcOrd="1" destOrd="0" presId="urn:microsoft.com/office/officeart/2005/8/layout/StepDownProcess"/>
    <dgm:cxn modelId="{C5B525C5-48C9-854F-BB5E-AD674D34C2AA}" type="presParOf" srcId="{F3F8D67C-419F-F142-ABA1-5CECE6CB2D62}" destId="{BD021AAD-C1C9-8C46-B055-054FAD6A92DD}" srcOrd="2" destOrd="0" presId="urn:microsoft.com/office/officeart/2005/8/layout/StepDownProcess"/>
    <dgm:cxn modelId="{32E3419C-B44C-B947-B77A-47DAE2FBDB95}" type="presParOf" srcId="{12EB6317-B197-5C45-BC93-D9F25E626963}" destId="{07F07233-9BF2-7645-A57A-85283B73DE61}" srcOrd="3" destOrd="0" presId="urn:microsoft.com/office/officeart/2005/8/layout/StepDownProcess"/>
    <dgm:cxn modelId="{4E617CDF-A722-904A-A624-0025AE90C6E8}" type="presParOf" srcId="{12EB6317-B197-5C45-BC93-D9F25E626963}" destId="{0D426725-480D-AD49-A5C1-87B277646D9D}" srcOrd="4" destOrd="0" presId="urn:microsoft.com/office/officeart/2005/8/layout/StepDownProcess"/>
    <dgm:cxn modelId="{B3698DCB-D87B-2F46-A133-E0CFDC6AA614}" type="presParOf" srcId="{0D426725-480D-AD49-A5C1-87B277646D9D}" destId="{2959F287-AEED-5A46-BB84-9592DDA90F12}" srcOrd="0" destOrd="0" presId="urn:microsoft.com/office/officeart/2005/8/layout/StepDownProcess"/>
    <dgm:cxn modelId="{F9943E33-BF98-C549-8A21-CF471948E323}" type="presParOf" srcId="{0D426725-480D-AD49-A5C1-87B277646D9D}" destId="{E3DE12EA-0F98-F14D-8ADC-E870D77A0BCA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CFD0F-A05F-4CED-B561-35BB5BCBE933}">
      <dsp:nvSpPr>
        <dsp:cNvPr id="0" name=""/>
        <dsp:cNvSpPr/>
      </dsp:nvSpPr>
      <dsp:spPr>
        <a:xfrm>
          <a:off x="708897" y="0"/>
          <a:ext cx="1870845" cy="1898989"/>
        </a:xfrm>
        <a:prstGeom prst="ellipse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T&amp;L Tool Adoption Process</a:t>
          </a:r>
          <a:r>
            <a:rPr lang="en-US" sz="12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/>
          </a:r>
          <a:br>
            <a:rPr lang="en-US" sz="12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 </a:t>
          </a:r>
          <a:r>
            <a:rPr lang="en-US" sz="12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/>
          </a:r>
          <a:br>
            <a:rPr lang="en-US" sz="12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5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How do we:</a:t>
          </a:r>
          <a:br>
            <a:rPr lang="en-US" sz="105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Identify –</a:t>
          </a:r>
          <a:b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Analyze -</a:t>
          </a:r>
          <a:b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Prioritize -</a:t>
          </a:r>
          <a:b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Decide -</a:t>
          </a:r>
          <a:b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9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Maintain -</a:t>
          </a:r>
          <a:endParaRPr lang="en-US" sz="900" kern="120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982876" y="278101"/>
        <a:ext cx="1322887" cy="1342787"/>
      </dsp:txXfrm>
    </dsp:sp>
    <dsp:sp modelId="{C84A1248-E352-43FF-B0DA-D129C2461F8A}">
      <dsp:nvSpPr>
        <dsp:cNvPr id="0" name=""/>
        <dsp:cNvSpPr/>
      </dsp:nvSpPr>
      <dsp:spPr>
        <a:xfrm rot="7594008">
          <a:off x="382757" y="1930840"/>
          <a:ext cx="839478" cy="307086"/>
        </a:xfrm>
        <a:prstGeom prst="leftArrow">
          <a:avLst>
            <a:gd name="adj1" fmla="val 60000"/>
            <a:gd name="adj2" fmla="val 50000"/>
          </a:avLst>
        </a:prstGeom>
        <a:solidFill>
          <a:srgbClr val="CD154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7DA425-4061-4E7A-9842-5BF88A01CE4C}">
      <dsp:nvSpPr>
        <dsp:cNvPr id="0" name=""/>
        <dsp:cNvSpPr/>
      </dsp:nvSpPr>
      <dsp:spPr>
        <a:xfrm>
          <a:off x="40622" y="2102427"/>
          <a:ext cx="1023620" cy="63814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Input from</a:t>
          </a:r>
          <a:br>
            <a:rPr lang="en-US" sz="8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100" b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Campus</a:t>
          </a:r>
          <a:br>
            <a:rPr lang="en-US" sz="1100" b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(EI, ITG, TLTAG,</a:t>
          </a:r>
          <a:b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ITC, etc.)</a:t>
          </a:r>
          <a:endParaRPr lang="en-US" sz="800" b="1" kern="120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9313" y="2121118"/>
        <a:ext cx="986238" cy="600767"/>
      </dsp:txXfrm>
    </dsp:sp>
    <dsp:sp modelId="{6597CA51-579F-4E24-A5F1-98382C49FF31}">
      <dsp:nvSpPr>
        <dsp:cNvPr id="0" name=""/>
        <dsp:cNvSpPr/>
      </dsp:nvSpPr>
      <dsp:spPr>
        <a:xfrm rot="2985928">
          <a:off x="2124103" y="1912517"/>
          <a:ext cx="929883" cy="307086"/>
        </a:xfrm>
        <a:prstGeom prst="leftArrow">
          <a:avLst>
            <a:gd name="adj1" fmla="val 60000"/>
            <a:gd name="adj2" fmla="val 50000"/>
          </a:avLst>
        </a:prstGeom>
        <a:solidFill>
          <a:srgbClr val="CD154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83CF71-F9FB-4106-BF41-F200AB9F3611}">
      <dsp:nvSpPr>
        <dsp:cNvPr id="0" name=""/>
        <dsp:cNvSpPr/>
      </dsp:nvSpPr>
      <dsp:spPr>
        <a:xfrm>
          <a:off x="2377549" y="2102429"/>
          <a:ext cx="1023620" cy="63714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Input &amp; Tools from</a:t>
          </a:r>
          <a:br>
            <a:rPr lang="en-US" sz="8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100" b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UW System</a:t>
          </a:r>
          <a:br>
            <a:rPr lang="en-US" sz="1100" b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</a:t>
          </a:r>
          <a:r>
            <a:rPr lang="en-US" sz="800" b="0" i="1" kern="1200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Kaltura</a:t>
          </a: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</a:t>
          </a:r>
          <a:r>
            <a:rPr lang="en-US" sz="800" b="0" i="1" kern="1200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BlackBoard</a:t>
          </a: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Ultra, etc.)</a:t>
          </a:r>
          <a:endParaRPr lang="en-US" sz="800" b="0" i="1" kern="120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396210" y="2121090"/>
        <a:ext cx="986298" cy="599820"/>
      </dsp:txXfrm>
    </dsp:sp>
    <dsp:sp modelId="{445E6B05-A627-4B26-9270-BF7439005AF3}">
      <dsp:nvSpPr>
        <dsp:cNvPr id="0" name=""/>
        <dsp:cNvSpPr/>
      </dsp:nvSpPr>
      <dsp:spPr>
        <a:xfrm rot="5270392">
          <a:off x="1342746" y="2137647"/>
          <a:ext cx="704362" cy="307086"/>
        </a:xfrm>
        <a:prstGeom prst="leftArrow">
          <a:avLst>
            <a:gd name="adj1" fmla="val 60000"/>
            <a:gd name="adj2" fmla="val 50000"/>
          </a:avLst>
        </a:prstGeom>
        <a:solidFill>
          <a:srgbClr val="CD154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ECA6F24-2B14-4018-BADE-687EB93A5825}">
      <dsp:nvSpPr>
        <dsp:cNvPr id="0" name=""/>
        <dsp:cNvSpPr/>
      </dsp:nvSpPr>
      <dsp:spPr>
        <a:xfrm>
          <a:off x="1196391" y="2324047"/>
          <a:ext cx="1023620" cy="63814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rgbClr val="CD154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Tools from</a:t>
          </a:r>
          <a:br>
            <a:rPr lang="en-US" sz="800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100" b="1" kern="1200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Unizin</a:t>
          </a:r>
          <a:r>
            <a:rPr lang="en-US" sz="1100" b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/>
          </a:r>
          <a:br>
            <a:rPr lang="en-US" sz="1100" b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(Snapshot, </a:t>
          </a:r>
          <a:r>
            <a:rPr lang="en-US" sz="800" b="0" i="1" kern="1200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Unizin</a:t>
          </a: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Data Warehouse, </a:t>
          </a:r>
          <a:r>
            <a:rPr lang="en-US" sz="800" b="0" i="1" kern="1200" dirty="0" err="1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Pressbooks</a:t>
          </a:r>
          <a:r>
            <a:rPr lang="en-US" sz="800" b="0" i="1" kern="1200" dirty="0" smtClean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etc.)</a:t>
          </a:r>
          <a:endParaRPr lang="en-US" sz="800" b="1" kern="120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215082" y="2342738"/>
        <a:ext cx="986238" cy="6007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53F95-C903-D64D-9FC5-9041EF08B579}">
      <dsp:nvSpPr>
        <dsp:cNvPr id="0" name=""/>
        <dsp:cNvSpPr/>
      </dsp:nvSpPr>
      <dsp:spPr>
        <a:xfrm rot="5400000">
          <a:off x="362479" y="1187375"/>
          <a:ext cx="1050131" cy="119553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C6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8A9124-21F5-4949-A6E9-138A42BBB125}">
      <dsp:nvSpPr>
        <dsp:cNvPr id="0" name=""/>
        <dsp:cNvSpPr/>
      </dsp:nvSpPr>
      <dsp:spPr>
        <a:xfrm>
          <a:off x="84186" y="23283"/>
          <a:ext cx="1767802" cy="1237404"/>
        </a:xfrm>
        <a:prstGeom prst="roundRect">
          <a:avLst>
            <a:gd name="adj" fmla="val 16670"/>
          </a:avLst>
        </a:prstGeom>
        <a:solidFill>
          <a:srgbClr val="CD154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Faculty Review Migrated Course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602" y="83699"/>
        <a:ext cx="1646970" cy="1116572"/>
      </dsp:txXfrm>
    </dsp:sp>
    <dsp:sp modelId="{E8130A16-D86F-564A-9341-6FF3E4D0CD6F}">
      <dsp:nvSpPr>
        <dsp:cNvPr id="0" name=""/>
        <dsp:cNvSpPr/>
      </dsp:nvSpPr>
      <dsp:spPr>
        <a:xfrm>
          <a:off x="1847110" y="141298"/>
          <a:ext cx="2668612" cy="10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Receive e-mail encouraging them to review their course in Canvas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47110" y="141298"/>
        <a:ext cx="2668612" cy="1000125"/>
      </dsp:txXfrm>
    </dsp:sp>
    <dsp:sp modelId="{804BFACE-E598-624A-9BC5-A3DB13E2D29D}">
      <dsp:nvSpPr>
        <dsp:cNvPr id="0" name=""/>
        <dsp:cNvSpPr/>
      </dsp:nvSpPr>
      <dsp:spPr>
        <a:xfrm rot="5400000">
          <a:off x="2160067" y="2577389"/>
          <a:ext cx="1050131" cy="119553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C6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530D4-C647-634D-8E28-FB98C2BA27BD}">
      <dsp:nvSpPr>
        <dsp:cNvPr id="0" name=""/>
        <dsp:cNvSpPr/>
      </dsp:nvSpPr>
      <dsp:spPr>
        <a:xfrm>
          <a:off x="1881774" y="1413297"/>
          <a:ext cx="1767802" cy="1237404"/>
        </a:xfrm>
        <a:prstGeom prst="roundRect">
          <a:avLst>
            <a:gd name="adj" fmla="val 16670"/>
          </a:avLst>
        </a:prstGeom>
        <a:solidFill>
          <a:srgbClr val="CD154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Faculty determine next steps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42190" y="1473713"/>
        <a:ext cx="1646970" cy="1116572"/>
      </dsp:txXfrm>
    </dsp:sp>
    <dsp:sp modelId="{BD021AAD-C1C9-8C46-B055-054FAD6A92DD}">
      <dsp:nvSpPr>
        <dsp:cNvPr id="0" name=""/>
        <dsp:cNvSpPr/>
      </dsp:nvSpPr>
      <dsp:spPr>
        <a:xfrm>
          <a:off x="3637459" y="1531932"/>
          <a:ext cx="1790380" cy="10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Wait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Move course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Move content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Re-build course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37459" y="1531932"/>
        <a:ext cx="1790380" cy="1000125"/>
      </dsp:txXfrm>
    </dsp:sp>
    <dsp:sp modelId="{2959F287-AEED-5A46-BB84-9592DDA90F12}">
      <dsp:nvSpPr>
        <dsp:cNvPr id="0" name=""/>
        <dsp:cNvSpPr/>
      </dsp:nvSpPr>
      <dsp:spPr>
        <a:xfrm>
          <a:off x="3679361" y="2803311"/>
          <a:ext cx="1767802" cy="1237404"/>
        </a:xfrm>
        <a:prstGeom prst="roundRect">
          <a:avLst>
            <a:gd name="adj" fmla="val 16670"/>
          </a:avLst>
        </a:prstGeom>
        <a:solidFill>
          <a:srgbClr val="CD154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Faculty take advantage of assistance 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39777" y="2863727"/>
        <a:ext cx="1646970" cy="1116572"/>
      </dsp:txXfrm>
    </dsp:sp>
    <dsp:sp modelId="{E3DE12EA-0F98-F14D-8ADC-E870D77A0BCA}">
      <dsp:nvSpPr>
        <dsp:cNvPr id="0" name=""/>
        <dsp:cNvSpPr/>
      </dsp:nvSpPr>
      <dsp:spPr>
        <a:xfrm>
          <a:off x="5441533" y="2929947"/>
          <a:ext cx="2240528" cy="100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Office hours with their colleagues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Online &amp; F2F training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7475" lvl="1" indent="-117475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Consultations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41533" y="2929947"/>
        <a:ext cx="2240528" cy="1000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126EE-54C2-4264-A82B-7A663A974D9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8222F-803C-4760-8537-D93667857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35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3BFEAA2-4218-4274-9649-D571FCF08B71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5D65997-9722-4562-9FBE-922564C2E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55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 DoIT Academic Technology services that will support and manage the tool once it’s in operations, includes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Learn@UW-Madison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Learner Digital Ecosystem and others as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D65997-9722-4562-9FBE-922564C2EE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660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Support: </a:t>
            </a:r>
            <a:r>
              <a:rPr lang="en-US" sz="1200" dirty="0" smtClean="0"/>
              <a:t>SCIDD by SCIDD migration approach and support strategy. 6 SCIDDs migrating Spring 2017.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Functional Gaps: </a:t>
            </a:r>
            <a:r>
              <a:rPr lang="en-US" sz="1200" dirty="0" smtClean="0"/>
              <a:t>Quizzing and content authoring research, Maple TA pilot, Canvas quiz engine 2.0 investigation, content authoring tools LTI compatibility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Technical: </a:t>
            </a:r>
            <a:r>
              <a:rPr lang="en-US" sz="1200" dirty="0" smtClean="0"/>
              <a:t>Snapshot implementation, </a:t>
            </a:r>
            <a:r>
              <a:rPr lang="en-US" sz="1200" dirty="0" err="1" smtClean="0"/>
              <a:t>Learn@UW</a:t>
            </a:r>
            <a:r>
              <a:rPr lang="en-US" sz="1200" dirty="0" smtClean="0"/>
              <a:t> web redesign, grade export automation to Faculty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Communications: </a:t>
            </a:r>
            <a:r>
              <a:rPr lang="en-US" sz="1200" dirty="0" smtClean="0"/>
              <a:t>CSCR communication, Snapshot, Canvas Commons, </a:t>
            </a:r>
            <a:r>
              <a:rPr lang="en-US" sz="1200" dirty="0" err="1" smtClean="0"/>
              <a:t>Func</a:t>
            </a:r>
            <a:r>
              <a:rPr lang="en-US" sz="1200" dirty="0" smtClean="0"/>
              <a:t> Gaps communications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LMS Service Retirement: </a:t>
            </a:r>
            <a:r>
              <a:rPr lang="en-US" sz="1200" dirty="0" smtClean="0"/>
              <a:t>Exploring policy and technical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 smtClean="0"/>
              <a:t>Learn@UW</a:t>
            </a:r>
            <a:r>
              <a:rPr lang="en-US" sz="1800" dirty="0" smtClean="0"/>
              <a:t> Operations: </a:t>
            </a:r>
            <a:r>
              <a:rPr lang="en-US" sz="1200" dirty="0" smtClean="0"/>
              <a:t>Help Desk recommendation, feature request work group, and Canvas course retention policy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D65997-9722-4562-9FBE-922564C2EE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63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D65997-9722-4562-9FBE-922564C2EE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19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1972637"/>
            <a:ext cx="6236216" cy="96106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TITLE OF PRESENTATION </a:t>
            </a:r>
            <a:br>
              <a:rPr lang="en-US" dirty="0" smtClean="0"/>
            </a:br>
            <a:r>
              <a:rPr lang="en-US" dirty="0" smtClean="0"/>
              <a:t>GOES HERE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83211" y="1726560"/>
            <a:ext cx="5445125" cy="23759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000" baseline="0">
                <a:ln>
                  <a:noFill/>
                </a:ln>
                <a:solidFill>
                  <a:schemeClr val="bg1"/>
                </a:solidFill>
                <a:latin typeface="Arial"/>
              </a:defRPr>
            </a:lvl1pPr>
          </a:lstStyle>
          <a:p>
            <a:pPr lvl="0"/>
            <a:r>
              <a:rPr lang="en-US" dirty="0" smtClean="0"/>
              <a:t>UNIVERSITY OF WISCONSIN–MADISON</a:t>
            </a:r>
            <a:endParaRPr lang="en-US" dirty="0"/>
          </a:p>
        </p:txBody>
      </p:sp>
      <p:pic>
        <p:nvPicPr>
          <p:cNvPr id="6" name="Picture 5" descr="uwlogo_web_sm_ctr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4" r="34920" b="32370"/>
          <a:stretch/>
        </p:blipFill>
        <p:spPr>
          <a:xfrm>
            <a:off x="811199" y="850260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2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aseline="0" dirty="0" smtClean="0">
                <a:solidFill>
                  <a:schemeClr val="bg1"/>
                </a:solidFill>
                <a:latin typeface="Avenir Medium"/>
              </a:rPr>
              <a:t>March 3, 2016</a:t>
            </a:r>
            <a:endParaRPr lang="en-US" sz="900" baseline="0" dirty="0">
              <a:solidFill>
                <a:schemeClr val="bg1"/>
              </a:solidFill>
              <a:latin typeface="Avenir Medium"/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1705938"/>
            <a:ext cx="6458466" cy="1494462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THANK YOU.</a:t>
            </a:r>
          </a:p>
        </p:txBody>
      </p:sp>
      <p:pic>
        <p:nvPicPr>
          <p:cNvPr id="5" name="Picture 4" descr="uwlogo_web_sm_ctr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4" r="34920" b="32370"/>
          <a:stretch/>
        </p:blipFill>
        <p:spPr>
          <a:xfrm>
            <a:off x="811199" y="850260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4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1705938"/>
            <a:ext cx="6458466" cy="1494462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SECTION TITLE GOES HERE</a:t>
            </a:r>
          </a:p>
        </p:txBody>
      </p:sp>
      <p:sp>
        <p:nvSpPr>
          <p:cNvPr id="23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chemeClr val="bg1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chemeClr val="bg1"/>
              </a:solidFill>
              <a:latin typeface="Avenir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7944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810681" y="1894948"/>
            <a:ext cx="3317875" cy="2065336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000" b="0" i="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01 | TITLE OF SECTION GOES HERE</a:t>
            </a:r>
          </a:p>
          <a:p>
            <a:pPr lvl="0"/>
            <a:r>
              <a:rPr lang="en-US" dirty="0" smtClean="0"/>
              <a:t>02 | TITLE OF SECTION GOES HERE</a:t>
            </a:r>
          </a:p>
          <a:p>
            <a:pPr lvl="0"/>
            <a:r>
              <a:rPr lang="en-US" dirty="0" smtClean="0"/>
              <a:t>03 | TITLE OF SECTION GOES HERE</a:t>
            </a:r>
          </a:p>
          <a:p>
            <a:pPr lvl="0"/>
            <a:r>
              <a:rPr lang="en-US" dirty="0" smtClean="0"/>
              <a:t>04 | TITLE OF SECTION GOES HERE</a:t>
            </a:r>
          </a:p>
          <a:p>
            <a:pPr lvl="0"/>
            <a:r>
              <a:rPr lang="en-US" dirty="0" smtClean="0"/>
              <a:t>05 | TITLE OF SECTION GOES HERE</a:t>
            </a:r>
          </a:p>
          <a:p>
            <a:pPr lvl="0"/>
            <a:r>
              <a:rPr lang="en-US" dirty="0" smtClean="0"/>
              <a:t>06 | TITLE OF SECTION GOES HERE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  <a:noFill/>
          <a:ln>
            <a:noFill/>
          </a:ln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venir Medium"/>
              </a:defRPr>
            </a:lvl1pPr>
          </a:lstStyle>
          <a:p>
            <a:pPr lvl="0"/>
            <a:r>
              <a:rPr lang="en-US" dirty="0" smtClean="0"/>
              <a:t>TITLE OF PRESENTATION / AGENDA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68070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rial"/>
              </a:defRPr>
            </a:lvl1pPr>
          </a:lstStyle>
          <a:p>
            <a:pPr lvl="0"/>
            <a:r>
              <a:rPr lang="en-US" dirty="0" smtClean="0"/>
              <a:t>TITLE OF PRESENTATION / TITLE OF SLIDE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1972637"/>
            <a:ext cx="6045715" cy="961064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ONLY A HEADLINE </a:t>
            </a:r>
          </a:p>
          <a:p>
            <a:pPr lvl="0"/>
            <a:r>
              <a:rPr lang="en-US" dirty="0" smtClean="0"/>
              <a:t>GOES ON THIS SLIDE</a:t>
            </a:r>
          </a:p>
        </p:txBody>
      </p:sp>
    </p:spTree>
    <p:extLst>
      <p:ext uri="{BB962C8B-B14F-4D97-AF65-F5344CB8AC3E}">
        <p14:creationId xmlns:p14="http://schemas.microsoft.com/office/powerpoint/2010/main" val="959756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rial"/>
              </a:defRPr>
            </a:lvl1pPr>
          </a:lstStyle>
          <a:p>
            <a:pPr lvl="0"/>
            <a:r>
              <a:rPr lang="en-US" dirty="0" smtClean="0"/>
              <a:t>TITLE OF PRESENTATION / TITLE OF SLIDE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5" y="1642437"/>
            <a:ext cx="5441452" cy="961064"/>
          </a:xfrm>
          <a:prstGeom prst="rect">
            <a:avLst/>
          </a:prstGeom>
          <a:noFill/>
          <a:ln>
            <a:noFill/>
          </a:ln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ONLY A HEADLINE GOES ON THIS SLIDE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86876" y="2609233"/>
            <a:ext cx="5441462" cy="88961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000" b="0" i="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 </a:t>
            </a:r>
            <a:r>
              <a:rPr lang="en-US" dirty="0" err="1" smtClean="0"/>
              <a:t>gravida</a:t>
            </a:r>
            <a:r>
              <a:rPr lang="en-US" dirty="0" smtClean="0"/>
              <a:t> vel.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. 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nisi.</a:t>
            </a:r>
          </a:p>
        </p:txBody>
      </p:sp>
    </p:spTree>
    <p:extLst>
      <p:ext uri="{BB962C8B-B14F-4D97-AF65-F5344CB8AC3E}">
        <p14:creationId xmlns:p14="http://schemas.microsoft.com/office/powerpoint/2010/main" val="333760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—COP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TITLE OF PRESENTATION / TITLE OF SLIDE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361935" y="1638300"/>
            <a:ext cx="3429515" cy="814868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00" b="1" i="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HEADLINE HERE </a:t>
            </a:r>
          </a:p>
          <a:p>
            <a:pPr lvl="0"/>
            <a:r>
              <a:rPr lang="en-US" dirty="0" smtClean="0"/>
              <a:t>GOES ON THIS SLIDE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361926" y="2453168"/>
            <a:ext cx="3429524" cy="1471131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0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 </a:t>
            </a:r>
            <a:r>
              <a:rPr lang="en-US" dirty="0" err="1" smtClean="0"/>
              <a:t>gravida</a:t>
            </a:r>
            <a:r>
              <a:rPr lang="en-US" dirty="0" smtClean="0"/>
              <a:t> vel.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. 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nisi.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86884" y="1006705"/>
            <a:ext cx="2902305" cy="3295814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7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LEFT—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TITLE OF PRESENTATION / TITLE OF SLIDE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99069" y="1638300"/>
            <a:ext cx="3429515" cy="814868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HEADLINE HERE GOES ON THIS SLIDE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99060" y="2453168"/>
            <a:ext cx="3429524" cy="1471131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000" b="0" i="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 </a:t>
            </a:r>
            <a:r>
              <a:rPr lang="en-US" dirty="0" err="1" smtClean="0"/>
              <a:t>gravida</a:t>
            </a:r>
            <a:r>
              <a:rPr lang="en-US" dirty="0" smtClean="0"/>
              <a:t> vel.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. 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nisi.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89145" y="1006705"/>
            <a:ext cx="2902305" cy="3295814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3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TITLE OF PRESENTATION / TITLE OF SLIDE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99069" y="1470419"/>
            <a:ext cx="3429515" cy="814868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HEADLINE HERE </a:t>
            </a:r>
          </a:p>
          <a:p>
            <a:pPr lvl="0"/>
            <a:r>
              <a:rPr lang="en-US" dirty="0" smtClean="0"/>
              <a:t>GOES ON THIS SLIDE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99060" y="2285288"/>
            <a:ext cx="3429524" cy="550382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000" b="0" i="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 </a:t>
            </a:r>
            <a:r>
              <a:rPr lang="en-US" dirty="0" err="1" smtClean="0"/>
              <a:t>gravida</a:t>
            </a:r>
            <a:r>
              <a:rPr lang="en-US" dirty="0" smtClean="0"/>
              <a:t> vel. 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89145" y="1006705"/>
            <a:ext cx="2902305" cy="3295814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899069" y="2825087"/>
            <a:ext cx="3679828" cy="1483782"/>
          </a:xfrm>
          <a:prstGeom prst="rect">
            <a:avLst/>
          </a:prstGeom>
        </p:spPr>
        <p:txBody>
          <a:bodyPr vert="horz"/>
          <a:lstStyle>
            <a:lvl1pPr marL="13716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0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11480" indent="-228600">
              <a:lnSpc>
                <a:spcPct val="100000"/>
              </a:lnSpc>
              <a:spcBef>
                <a:spcPts val="600"/>
              </a:spcBef>
              <a:buFont typeface="+mj-lt"/>
              <a:buAutoNum type="alphaUcPeriod"/>
              <a:defRPr sz="1000" b="0" i="0" baseline="0">
                <a:solidFill>
                  <a:srgbClr val="000000"/>
                </a:solidFill>
                <a:latin typeface="Arial"/>
                <a:cs typeface="Arial"/>
              </a:defRPr>
            </a:lvl2pPr>
            <a:lvl3pPr marL="640080" indent="-182880">
              <a:lnSpc>
                <a:spcPct val="100000"/>
              </a:lnSpc>
              <a:spcBef>
                <a:spcPts val="600"/>
              </a:spcBef>
              <a:defRPr sz="1000" b="0" i="0" baseline="0">
                <a:solidFill>
                  <a:srgbClr val="000000"/>
                </a:solidFill>
                <a:latin typeface="Arial"/>
                <a:cs typeface="Arial"/>
              </a:defRPr>
            </a:lvl3pPr>
            <a:lvl4pPr marL="914400" indent="-182880">
              <a:lnSpc>
                <a:spcPct val="100000"/>
              </a:lnSpc>
              <a:spcBef>
                <a:spcPts val="600"/>
              </a:spcBef>
              <a:defRPr sz="1000" b="0" i="0" baseline="0">
                <a:solidFill>
                  <a:srgbClr val="000000"/>
                </a:solidFill>
                <a:latin typeface="Arial"/>
                <a:cs typeface="Arial"/>
              </a:defRPr>
            </a:lvl4pPr>
            <a:lvl5pPr marL="1097280" indent="-182880">
              <a:lnSpc>
                <a:spcPct val="100000"/>
              </a:lnSpc>
              <a:spcBef>
                <a:spcPts val="600"/>
              </a:spcBef>
              <a:defRPr sz="1000" b="0" i="0" baseline="0">
                <a:solidFill>
                  <a:srgbClr val="000000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25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COPY + PHOTO MOSA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TITLE OF PRESENTATION / TITLE OF SLIDE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99069" y="1638300"/>
            <a:ext cx="3429515" cy="814868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HEADLINE HERE </a:t>
            </a:r>
          </a:p>
          <a:p>
            <a:pPr lvl="0"/>
            <a:r>
              <a:rPr lang="en-US" dirty="0" smtClean="0"/>
              <a:t>GOES ON THIS SLIDE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99060" y="2453168"/>
            <a:ext cx="3429524" cy="1471131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0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 </a:t>
            </a:r>
            <a:r>
              <a:rPr lang="en-US" dirty="0" err="1" smtClean="0"/>
              <a:t>gravida</a:t>
            </a:r>
            <a:r>
              <a:rPr lang="en-US" dirty="0" smtClean="0"/>
              <a:t> vel.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. Lorem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magna,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nisi.</a:t>
            </a: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5465831" y="961756"/>
            <a:ext cx="2325619" cy="1441574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5105399" y="2552224"/>
            <a:ext cx="1215229" cy="1760749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498765" y="2552224"/>
            <a:ext cx="1292685" cy="979961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1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CD1543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TITLE OF PRESENTATION / TITLE OF SLIDE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rgbClr val="C6C6C8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rgbClr val="C6C6C8"/>
              </a:solidFill>
              <a:latin typeface="Avenir Medium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99069" y="628123"/>
            <a:ext cx="6460581" cy="659669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HEADLINE HERE GOES ON THIS SLIDE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1003300" y="1287792"/>
            <a:ext cx="6650568" cy="3220708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96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2700"/>
            <a:ext cx="9144000" cy="5143500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900" baseline="0">
                <a:solidFill>
                  <a:schemeClr val="tx1"/>
                </a:solidFill>
                <a:latin typeface="Avenir Medium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THIS SLIDE IS FOR FULL BLEED PHOTOGRAPHY. CLICK THE ICON BEHIND THE HEADLINE OR DRAG+DROP A PHOTO TO ADD AN IMAGE.</a:t>
            </a:r>
            <a:endParaRPr lang="en-US" dirty="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>
          <a:xfrm>
            <a:off x="6385983" y="4572000"/>
            <a:ext cx="2133600" cy="152564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A082D3-1EC8-E744-9F5C-A268C0C4161C}" type="slidenum">
              <a:rPr lang="en-US" sz="900" baseline="0" smtClean="0">
                <a:solidFill>
                  <a:schemeClr val="bg1"/>
                </a:solidFill>
                <a:latin typeface="Avenir Medium"/>
              </a:rPr>
              <a:t>‹#›</a:t>
            </a:fld>
            <a:endParaRPr lang="en-US" sz="900" baseline="0" dirty="0">
              <a:solidFill>
                <a:schemeClr val="bg1"/>
              </a:solidFill>
              <a:latin typeface="Avenir Medium"/>
            </a:endParaRP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815585" y="1972637"/>
            <a:ext cx="5441452" cy="961064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 i="0" baseline="0">
                <a:solidFill>
                  <a:schemeClr val="bg1"/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THE HEADLINE IS ON TOP OF THE IMAGE</a:t>
            </a:r>
          </a:p>
        </p:txBody>
      </p:sp>
    </p:spTree>
    <p:extLst>
      <p:ext uri="{BB962C8B-B14F-4D97-AF65-F5344CB8AC3E}">
        <p14:creationId xmlns:p14="http://schemas.microsoft.com/office/powerpoint/2010/main" val="397966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emf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35879" cy="5143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266700" cy="5143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/>
          <a:srcRect l="72000"/>
          <a:stretch/>
        </p:blipFill>
        <p:spPr>
          <a:xfrm>
            <a:off x="0" y="2108200"/>
            <a:ext cx="266700" cy="520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6"/>
          <a:srcRect l="-667" r="72667"/>
          <a:stretch/>
        </p:blipFill>
        <p:spPr>
          <a:xfrm>
            <a:off x="8877300" y="2108200"/>
            <a:ext cx="2667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3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 descr="background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081"/>
          <a:stretch/>
        </p:blipFill>
        <p:spPr>
          <a:xfrm>
            <a:off x="1" y="0"/>
            <a:ext cx="266700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/>
          <a:srcRect l="72000"/>
          <a:stretch/>
        </p:blipFill>
        <p:spPr>
          <a:xfrm>
            <a:off x="0" y="2108200"/>
            <a:ext cx="266700" cy="520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/>
          <a:srcRect l="-667" r="72667"/>
          <a:stretch/>
        </p:blipFill>
        <p:spPr>
          <a:xfrm>
            <a:off x="8877300" y="2108200"/>
            <a:ext cx="2667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7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1"/>
          <a:srcRect l="72000"/>
          <a:stretch/>
        </p:blipFill>
        <p:spPr>
          <a:xfrm>
            <a:off x="0" y="2108200"/>
            <a:ext cx="266700" cy="520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11"/>
          <a:srcRect l="-667" r="72667"/>
          <a:stretch/>
        </p:blipFill>
        <p:spPr>
          <a:xfrm>
            <a:off x="8877300" y="2108200"/>
            <a:ext cx="266700" cy="520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298245" y="219077"/>
            <a:ext cx="252176" cy="400278"/>
          </a:xfrm>
          <a:prstGeom prst="rect">
            <a:avLst/>
          </a:prstGeom>
        </p:spPr>
      </p:pic>
      <p:pic>
        <p:nvPicPr>
          <p:cNvPr id="5" name="Picture 4" descr="background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081"/>
          <a:stretch/>
        </p:blipFill>
        <p:spPr>
          <a:xfrm>
            <a:off x="0" y="0"/>
            <a:ext cx="2667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11"/>
          <a:srcRect l="72000"/>
          <a:stretch/>
        </p:blipFill>
        <p:spPr>
          <a:xfrm>
            <a:off x="-1" y="2108200"/>
            <a:ext cx="2667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3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Teaching and Learning Technology Advising Group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UNIVERSITY OF WISCONSIN–MADISON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82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WELCOME &amp; INTRODUCTIONS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0210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UNIZIN SPONSOR TEAMS: CHARGE &amp;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99069" y="524998"/>
            <a:ext cx="8155554" cy="65966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TLTAG PRIORITIES</a:t>
            </a:r>
            <a:endParaRPr lang="en-US" sz="2000" dirty="0">
              <a:solidFill>
                <a:srgbClr val="CD1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86876" y="1072528"/>
            <a:ext cx="3812626" cy="3905107"/>
          </a:xfrm>
        </p:spPr>
        <p:txBody>
          <a:bodyPr numCol="1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Strategic Directions (everyone)</a:t>
            </a:r>
          </a:p>
          <a:p>
            <a:pPr lvl="1" indent="-173038">
              <a:buFont typeface="Arial" panose="020B0604020202020204" pitchFamily="34" charset="0"/>
              <a:buChar char="•"/>
            </a:pP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Blue Sky / forward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Data Policy (9)</a:t>
            </a:r>
          </a:p>
          <a:p>
            <a:pPr lvl="1" indent="-173038">
              <a:buFont typeface="Arial" panose="020B0604020202020204" pitchFamily="34" charset="0"/>
              <a:buChar char="•"/>
            </a:pP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Record Store</a:t>
            </a:r>
          </a:p>
          <a:p>
            <a:pPr lvl="1" indent="-173038">
              <a:buFont typeface="Arial" panose="020B0604020202020204" pitchFamily="34" charset="0"/>
              <a:buChar char="•"/>
            </a:pP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Need to Expand Out</a:t>
            </a:r>
          </a:p>
          <a:p>
            <a:pPr lvl="1" indent="-173038">
              <a:buFont typeface="Arial" panose="020B0604020202020204" pitchFamily="34" charset="0"/>
              <a:buChar char="•"/>
            </a:pP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Storage &amp; Curation &amp; Access/Approvals</a:t>
            </a:r>
          </a:p>
          <a:p>
            <a:pPr lvl="1" indent="-173038">
              <a:buFont typeface="Arial" panose="020B0604020202020204" pitchFamily="34" charset="0"/>
              <a:buChar char="•"/>
            </a:pP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 Success Pt. 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Canvas Transition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6)</a:t>
            </a:r>
          </a:p>
          <a:p>
            <a:pPr lvl="1" indent="-173038">
              <a:buFont typeface="Arial" panose="020B0604020202020204" pitchFamily="34" charset="0"/>
              <a:buChar char="•"/>
            </a:pP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Issues in Exporting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T&amp;L Fees (5)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Course Packets with Copyright Materials (4)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E-Proctoring &amp; E-exams (4)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OER (4)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Unizin Tools/Influence of Unizin Directions (3)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Plagiarism Detection (2)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Non Credit Infrastructure (2)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Online Course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Evals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Authorizing &amp; Quizzing</a:t>
            </a:r>
          </a:p>
        </p:txBody>
      </p:sp>
      <p:sp>
        <p:nvSpPr>
          <p:cNvPr id="2" name="Right Brace 1"/>
          <p:cNvSpPr/>
          <p:nvPr/>
        </p:nvSpPr>
        <p:spPr>
          <a:xfrm>
            <a:off x="4406995" y="1072528"/>
            <a:ext cx="866274" cy="3905107"/>
          </a:xfrm>
          <a:prstGeom prst="rightBrace">
            <a:avLst/>
          </a:prstGeom>
          <a:ln>
            <a:solidFill>
              <a:srgbClr val="CD15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5476900" y="1072527"/>
            <a:ext cx="3812626" cy="3905107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vert="horz" numCol="1" anchor="ctr"/>
          <a:lstStyle>
            <a:lvl1pPr marL="0" indent="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Font typeface="Arial"/>
              <a:buNone/>
              <a:defRPr sz="1000" b="0" i="0" kern="1200" baseline="0">
                <a:ln>
                  <a:noFill/>
                </a:ln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D15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Three Themes</a:t>
            </a:r>
          </a:p>
          <a:p>
            <a:pPr marL="228600" marR="0" lvl="0" indent="-228600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Structure / Process</a:t>
            </a:r>
          </a:p>
          <a:p>
            <a:pPr marL="228600" marR="0" lvl="0" indent="-228600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Policy</a:t>
            </a:r>
          </a:p>
          <a:p>
            <a:pPr marL="228600" marR="0" lvl="0" indent="-228600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Tools</a:t>
            </a:r>
          </a:p>
        </p:txBody>
      </p:sp>
    </p:spTree>
    <p:extLst>
      <p:ext uri="{BB962C8B-B14F-4D97-AF65-F5344CB8AC3E}">
        <p14:creationId xmlns:p14="http://schemas.microsoft.com/office/powerpoint/2010/main" val="128120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UNIZIN SPONSOR TEAMS:</a:t>
            </a:r>
          </a:p>
          <a:p>
            <a:r>
              <a:rPr lang="en-US" b="0" dirty="0" smtClean="0"/>
              <a:t>CHARGE &amp; DIRECTION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52572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UNIZIN SPONSOR TEAMS: CHARGE &amp;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99069" y="524998"/>
            <a:ext cx="8155554" cy="65966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 DIGITAL ECOSYSTEM: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rgbClr val="CD1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TEACHING &amp; LEARNING TOOL ADOPTION PROCESS</a:t>
            </a:r>
            <a:endParaRPr lang="en-US" sz="2000" dirty="0">
              <a:solidFill>
                <a:srgbClr val="CD1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4570424" y="1615673"/>
          <a:ext cx="3413848" cy="3018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Flowchart: Extract 9"/>
          <p:cNvSpPr/>
          <p:nvPr/>
        </p:nvSpPr>
        <p:spPr>
          <a:xfrm rot="5400000">
            <a:off x="3636972" y="1718801"/>
            <a:ext cx="1581295" cy="1650048"/>
          </a:xfrm>
          <a:prstGeom prst="flowChartExtract">
            <a:avLst/>
          </a:prstGeom>
          <a:gradFill flip="none" rotWithShape="1">
            <a:gsLst>
              <a:gs pos="0">
                <a:srgbClr val="CD1543">
                  <a:tint val="66000"/>
                  <a:satMod val="160000"/>
                </a:srgbClr>
              </a:gs>
              <a:gs pos="50000">
                <a:srgbClr val="CD1543">
                  <a:tint val="44500"/>
                  <a:satMod val="160000"/>
                </a:srgbClr>
              </a:gs>
              <a:gs pos="100000">
                <a:srgbClr val="CD1543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58971" y="1636298"/>
            <a:ext cx="1828800" cy="17875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9" y="1615673"/>
            <a:ext cx="3223077" cy="2135576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7665834" y="2169124"/>
            <a:ext cx="1244409" cy="721895"/>
          </a:xfrm>
          <a:prstGeom prst="roundRect">
            <a:avLst/>
          </a:prstGeom>
          <a:solidFill>
            <a:srgbClr val="CD1543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5834" y="2243743"/>
            <a:ext cx="12444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Learn@UW-Madison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Executive Team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7177696" y="2530071"/>
            <a:ext cx="488138" cy="13754"/>
          </a:xfrm>
          <a:prstGeom prst="line">
            <a:avLst/>
          </a:prstGeom>
          <a:ln w="28575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42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97934" y="219077"/>
            <a:ext cx="5205344" cy="338137"/>
          </a:xfrm>
        </p:spPr>
        <p:txBody>
          <a:bodyPr/>
          <a:lstStyle/>
          <a:p>
            <a:r>
              <a:rPr lang="en-US" dirty="0" smtClean="0"/>
              <a:t>UNIZIN SPONSOR TEAMS: CHARGE &amp; DESCRIPTION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86885" y="1642437"/>
            <a:ext cx="5778920" cy="961064"/>
          </a:xfrm>
        </p:spPr>
        <p:txBody>
          <a:bodyPr/>
          <a:lstStyle/>
          <a:p>
            <a:r>
              <a:rPr lang="en-US" dirty="0" smtClean="0"/>
              <a:t>CONSORTIUM PARTNERSHIP ACTIVITIES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86875" y="2609233"/>
            <a:ext cx="7937739" cy="889618"/>
          </a:xfrm>
        </p:spPr>
        <p:txBody>
          <a:bodyPr numCol="3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Joint Projects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Community of Practices (COP)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Monthly Unizin Webinars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Unizin Sponsor </a:t>
            </a:r>
            <a:r>
              <a:rPr lang="en-US" sz="1400" dirty="0" smtClean="0"/>
              <a:t>Teams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Consortium Product Groups</a:t>
            </a:r>
          </a:p>
          <a:p>
            <a:pPr marL="398463" lvl="1" indent="-171450">
              <a:buFont typeface="Arial" panose="020B0604020202020204" pitchFamily="34" charset="0"/>
              <a:buChar char="•"/>
            </a:pPr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Analytics Group for </a:t>
            </a:r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Unizin </a:t>
            </a:r>
            <a:r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t>Data Warehouse </a:t>
            </a:r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&amp; Course Monitor</a:t>
            </a:r>
          </a:p>
          <a:p>
            <a:pPr marL="398463" lvl="1" indent="-171450">
              <a:buFont typeface="Arial" panose="020B0604020202020204" pitchFamily="34" charset="0"/>
              <a:buChar char="•"/>
            </a:pPr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Content Group </a:t>
            </a:r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for Engage, </a:t>
            </a:r>
            <a:r>
              <a:rPr lang="en-U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Pressbooks</a:t>
            </a:r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&amp; Content Studio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Unizin Teaching &amp; Learning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Unizin Summit</a:t>
            </a:r>
          </a:p>
        </p:txBody>
      </p:sp>
    </p:spTree>
    <p:extLst>
      <p:ext uri="{BB962C8B-B14F-4D97-AF65-F5344CB8AC3E}">
        <p14:creationId xmlns:p14="http://schemas.microsoft.com/office/powerpoint/2010/main" val="29953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97934" y="219077"/>
            <a:ext cx="5205344" cy="338137"/>
          </a:xfrm>
        </p:spPr>
        <p:txBody>
          <a:bodyPr/>
          <a:lstStyle/>
          <a:p>
            <a:r>
              <a:rPr lang="en-US" dirty="0" smtClean="0"/>
              <a:t>UNIZIN SPONSOR TEAMS: CHARGE &amp; DESCRIPTION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86885" y="1642437"/>
            <a:ext cx="5778920" cy="961064"/>
          </a:xfrm>
        </p:spPr>
        <p:txBody>
          <a:bodyPr/>
          <a:lstStyle/>
          <a:p>
            <a:r>
              <a:rPr lang="en-US" dirty="0" smtClean="0"/>
              <a:t>UNIZIN TOOLS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86875" y="2609233"/>
            <a:ext cx="7580229" cy="889618"/>
          </a:xfrm>
        </p:spPr>
        <p:txBody>
          <a:bodyPr numCol="2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Canvas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Course Monitor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Unizin Data Warehouse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err="1" smtClean="0"/>
              <a:t>Pressbooks</a:t>
            </a:r>
            <a:endParaRPr lang="en-US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Content Studio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Engage</a:t>
            </a:r>
          </a:p>
        </p:txBody>
      </p:sp>
    </p:spTree>
    <p:extLst>
      <p:ext uri="{BB962C8B-B14F-4D97-AF65-F5344CB8AC3E}">
        <p14:creationId xmlns:p14="http://schemas.microsoft.com/office/powerpoint/2010/main" val="291585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UNIZIN SPONSOR TEAMS: CHARGE &amp;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99069" y="524998"/>
            <a:ext cx="8375560" cy="65966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EXPLORING &amp; ADOPTING UNIZIN TOOLS</a:t>
            </a:r>
            <a:endParaRPr lang="en-US" sz="2800" b="1" dirty="0">
              <a:solidFill>
                <a:srgbClr val="CD1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294446"/>
              </p:ext>
            </p:extLst>
          </p:nvPr>
        </p:nvGraphicFramePr>
        <p:xfrm>
          <a:off x="397933" y="1082885"/>
          <a:ext cx="8483244" cy="3021404"/>
        </p:xfrm>
        <a:graphic>
          <a:graphicData uri="http://schemas.openxmlformats.org/drawingml/2006/table">
            <a:tbl>
              <a:tblPr firstRow="1" bandRow="1"/>
              <a:tblGrid>
                <a:gridCol w="1857129">
                  <a:extLst>
                    <a:ext uri="{9D8B030D-6E8A-4147-A177-3AD203B41FA5}">
                      <a16:colId xmlns:a16="http://schemas.microsoft.com/office/drawing/2014/main" val="543610035"/>
                    </a:ext>
                  </a:extLst>
                </a:gridCol>
                <a:gridCol w="1325223">
                  <a:extLst>
                    <a:ext uri="{9D8B030D-6E8A-4147-A177-3AD203B41FA5}">
                      <a16:colId xmlns:a16="http://schemas.microsoft.com/office/drawing/2014/main" val="1523554543"/>
                    </a:ext>
                  </a:extLst>
                </a:gridCol>
                <a:gridCol w="1325223">
                  <a:extLst>
                    <a:ext uri="{9D8B030D-6E8A-4147-A177-3AD203B41FA5}">
                      <a16:colId xmlns:a16="http://schemas.microsoft.com/office/drawing/2014/main" val="3693864800"/>
                    </a:ext>
                  </a:extLst>
                </a:gridCol>
                <a:gridCol w="1325223">
                  <a:extLst>
                    <a:ext uri="{9D8B030D-6E8A-4147-A177-3AD203B41FA5}">
                      <a16:colId xmlns:a16="http://schemas.microsoft.com/office/drawing/2014/main" val="1305003207"/>
                    </a:ext>
                  </a:extLst>
                </a:gridCol>
                <a:gridCol w="1325223">
                  <a:extLst>
                    <a:ext uri="{9D8B030D-6E8A-4147-A177-3AD203B41FA5}">
                      <a16:colId xmlns:a16="http://schemas.microsoft.com/office/drawing/2014/main" val="1353987999"/>
                    </a:ext>
                  </a:extLst>
                </a:gridCol>
                <a:gridCol w="1325223">
                  <a:extLst>
                    <a:ext uri="{9D8B030D-6E8A-4147-A177-3AD203B41FA5}">
                      <a16:colId xmlns:a16="http://schemas.microsoft.com/office/drawing/2014/main" val="306844444"/>
                    </a:ext>
                  </a:extLst>
                </a:gridCol>
              </a:tblGrid>
              <a:tr h="274320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US" sz="1050" b="0" cap="none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Stages of tool development</a:t>
                      </a:r>
                      <a:endParaRPr lang="en-US" sz="1050" b="0" cap="none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cap="all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</a:t>
                      </a:r>
                      <a:endParaRPr lang="en-US" sz="1200" cap="all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cap="all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</a:t>
                      </a:r>
                      <a:endParaRPr lang="en-US" sz="1200" cap="all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cap="all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</a:t>
                      </a:r>
                      <a:endParaRPr lang="en-US" sz="1200" cap="all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cap="all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Launch</a:t>
                      </a:r>
                      <a:endParaRPr lang="en-US" sz="1200" cap="all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cap="all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</a:t>
                      </a:r>
                      <a:endParaRPr lang="en-US" sz="1200" cap="all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9674937"/>
                  </a:ext>
                </a:extLst>
              </a:tr>
              <a:tr h="735404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US" sz="1050" b="0" cap="none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Campus team structure to explore and adopt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endParaRPr lang="en-US" sz="800" cap="none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Ctr="1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cap="all" baseline="0" dirty="0">
                        <a:solidFill>
                          <a:srgbClr val="6D6A5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6D6A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A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cap="all" baseline="0" dirty="0">
                        <a:solidFill>
                          <a:srgbClr val="6D6A5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6D6A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6A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endParaRPr lang="en-US" sz="1100" cap="none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Ctr="1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endParaRPr lang="en-US" sz="800" cap="none" baseline="0" dirty="0" smtClean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Ctr="1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309811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Canvas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994505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 Monitor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273018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Unizin</a:t>
                      </a:r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Data Warehouse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638721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Pressbooks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937597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Content Studio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86860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7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029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058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5087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01168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51460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01752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52044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023360" algn="l" defTabSz="1005840" rtl="0" eaLnBrk="1" latinLnBrk="0" hangingPunct="1">
                        <a:defRPr sz="198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D15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647076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4150540" y="3487170"/>
            <a:ext cx="228600" cy="228600"/>
          </a:xfrm>
          <a:prstGeom prst="ellipse">
            <a:avLst/>
          </a:prstGeom>
          <a:solidFill>
            <a:srgbClr val="CD1543"/>
          </a:solidFill>
          <a:ln w="25400" cap="flat" cmpd="sng" algn="ctr">
            <a:solidFill>
              <a:srgbClr val="CD154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0646" y="4524001"/>
            <a:ext cx="2095500" cy="400110"/>
          </a:xfrm>
          <a:prstGeom prst="rect">
            <a:avLst/>
          </a:prstGeom>
          <a:noFill/>
          <a:ln w="28575">
            <a:solidFill>
              <a:srgbClr val="CD154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D15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point where Unizin expects schools to test and pilot tools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CD15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2960" y="4229615"/>
            <a:ext cx="3059855" cy="599236"/>
            <a:chOff x="324888" y="6529708"/>
            <a:chExt cx="3059855" cy="599236"/>
          </a:xfrm>
        </p:grpSpPr>
        <p:sp>
          <p:nvSpPr>
            <p:cNvPr id="15" name="Oval 14"/>
            <p:cNvSpPr/>
            <p:nvPr/>
          </p:nvSpPr>
          <p:spPr>
            <a:xfrm>
              <a:off x="324888" y="6553200"/>
              <a:ext cx="140764" cy="137160"/>
            </a:xfrm>
            <a:prstGeom prst="ellipse">
              <a:avLst/>
            </a:prstGeom>
            <a:solidFill>
              <a:srgbClr val="00B050"/>
            </a:solidFill>
            <a:ln w="25400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26690" y="6748258"/>
              <a:ext cx="137160" cy="13716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26690" y="6943316"/>
              <a:ext cx="137160" cy="137160"/>
            </a:xfrm>
            <a:prstGeom prst="ellipse">
              <a:avLst/>
            </a:prstGeom>
            <a:solidFill>
              <a:srgbClr val="CD1543"/>
            </a:solidFill>
            <a:ln w="25400" cap="flat" cmpd="sng" algn="ctr">
              <a:solidFill>
                <a:srgbClr val="CD154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4067" y="6529708"/>
              <a:ext cx="29806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UW-Madison has a full team assigned or has adopted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4067" y="6707682"/>
              <a:ext cx="29806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UW-Madison has a partial team assigned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4067" y="6898112"/>
              <a:ext cx="29806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UW-Madison is not represented on sponsor team</a:t>
              </a:r>
            </a:p>
          </p:txBody>
        </p:sp>
      </p:grpSp>
      <p:sp>
        <p:nvSpPr>
          <p:cNvPr id="21" name="Oval 20"/>
          <p:cNvSpPr/>
          <p:nvPr/>
        </p:nvSpPr>
        <p:spPr>
          <a:xfrm>
            <a:off x="6794206" y="3148282"/>
            <a:ext cx="212905" cy="228600"/>
          </a:xfrm>
          <a:prstGeom prst="ellipse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103621" y="2143699"/>
            <a:ext cx="212905" cy="228600"/>
          </a:xfrm>
          <a:prstGeom prst="ellipse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794208" y="2469218"/>
            <a:ext cx="212905" cy="228600"/>
          </a:xfrm>
          <a:prstGeom prst="ellipse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794208" y="2801002"/>
            <a:ext cx="212905" cy="228600"/>
          </a:xfrm>
          <a:prstGeom prst="ellipse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441383" y="3822520"/>
            <a:ext cx="228600" cy="228600"/>
          </a:xfrm>
          <a:prstGeom prst="ellipse">
            <a:avLst/>
          </a:prstGeom>
          <a:solidFill>
            <a:srgbClr val="CD1543"/>
          </a:solidFill>
          <a:ln w="25400" cap="flat" cmpd="sng" algn="ctr">
            <a:solidFill>
              <a:srgbClr val="CD154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261937" y="1408087"/>
            <a:ext cx="5355771" cy="632399"/>
            <a:chOff x="2219218" y="1769118"/>
            <a:chExt cx="4049468" cy="660151"/>
          </a:xfrm>
        </p:grpSpPr>
        <p:sp>
          <p:nvSpPr>
            <p:cNvPr id="30" name="Pentagon 29"/>
            <p:cNvSpPr/>
            <p:nvPr/>
          </p:nvSpPr>
          <p:spPr>
            <a:xfrm>
              <a:off x="2221689" y="1769118"/>
              <a:ext cx="3972756" cy="660151"/>
            </a:xfrm>
            <a:prstGeom prst="homePlate">
              <a:avLst/>
            </a:prstGeom>
            <a:solidFill>
              <a:srgbClr val="CD1543"/>
            </a:solidFill>
            <a:ln w="12700" cap="flat" cmpd="sng" algn="ctr">
              <a:solidFill>
                <a:srgbClr val="CD154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19218" y="1910438"/>
              <a:ext cx="4049468" cy="377507"/>
            </a:xfrm>
            <a:prstGeom prst="rect">
              <a:avLst/>
            </a:prstGeom>
            <a:noFill/>
          </p:spPr>
          <p:txBody>
            <a:bodyPr wrap="square" lIns="45720" rIns="4572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Unizin Sponsor Teams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1-3 people engage with Unizin and UW-Madison campus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538214" y="1356285"/>
            <a:ext cx="1342968" cy="738664"/>
            <a:chOff x="2219221" y="1722137"/>
            <a:chExt cx="4397334" cy="652776"/>
          </a:xfrm>
        </p:grpSpPr>
        <p:sp>
          <p:nvSpPr>
            <p:cNvPr id="36" name="Pentagon 35"/>
            <p:cNvSpPr/>
            <p:nvPr/>
          </p:nvSpPr>
          <p:spPr>
            <a:xfrm>
              <a:off x="2221688" y="1769118"/>
              <a:ext cx="4394867" cy="557666"/>
            </a:xfrm>
            <a:prstGeom prst="homePlate">
              <a:avLst/>
            </a:prstGeom>
            <a:solidFill>
              <a:srgbClr val="CD1543"/>
            </a:solidFill>
            <a:ln w="12700" cap="flat" cmpd="sng" algn="ctr">
              <a:solidFill>
                <a:srgbClr val="CD154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19221" y="1722137"/>
              <a:ext cx="3618883" cy="652776"/>
            </a:xfrm>
            <a:prstGeom prst="rect">
              <a:avLst/>
            </a:prstGeom>
            <a:noFill/>
          </p:spPr>
          <p:txBody>
            <a:bodyPr wrap="square" lIns="45720" rIns="4572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UW-Madison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IT Teams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Tool is now part of operations and managed by DoIT AT services*</a:t>
              </a: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6234250" y="2091861"/>
            <a:ext cx="0" cy="2432140"/>
          </a:xfrm>
          <a:prstGeom prst="straightConnector1">
            <a:avLst/>
          </a:prstGeom>
          <a:noFill/>
          <a:ln w="25400" cap="flat" cmpd="sng" algn="ctr">
            <a:solidFill>
              <a:srgbClr val="CD1543"/>
            </a:solidFill>
            <a:prstDash val="sysDash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74991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CANVAS TRANSITION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97934" y="219077"/>
            <a:ext cx="5205344" cy="338137"/>
          </a:xfrm>
        </p:spPr>
        <p:txBody>
          <a:bodyPr/>
          <a:lstStyle/>
          <a:p>
            <a:r>
              <a:rPr lang="en-US" dirty="0" smtClean="0"/>
              <a:t>CANVAS TRANSITION UPDATE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86885" y="1642437"/>
            <a:ext cx="5778920" cy="961064"/>
          </a:xfrm>
        </p:spPr>
        <p:txBody>
          <a:bodyPr/>
          <a:lstStyle/>
          <a:p>
            <a:r>
              <a:rPr lang="en-US" dirty="0" smtClean="0"/>
              <a:t>CURRENT SUB-PROJECTS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86875" y="2609233"/>
            <a:ext cx="7580229" cy="889618"/>
          </a:xfrm>
        </p:spPr>
        <p:txBody>
          <a:bodyPr numCol="2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Functional Gaps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Technical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Communications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LMS Service Retirement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err="1" smtClean="0"/>
              <a:t>Learn@UW</a:t>
            </a:r>
            <a:r>
              <a:rPr lang="en-US" sz="1600" dirty="0" smtClean="0"/>
              <a:t> Operations</a:t>
            </a:r>
          </a:p>
        </p:txBody>
      </p:sp>
    </p:spTree>
    <p:extLst>
      <p:ext uri="{BB962C8B-B14F-4D97-AF65-F5344CB8AC3E}">
        <p14:creationId xmlns:p14="http://schemas.microsoft.com/office/powerpoint/2010/main" val="32004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nvasSCIDDSupportTimeline_1129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" t="14383" r="3585" b="6444"/>
          <a:stretch/>
        </p:blipFill>
        <p:spPr bwMode="auto">
          <a:xfrm>
            <a:off x="1402538" y="63508"/>
            <a:ext cx="7741462" cy="500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 rot="16200000">
            <a:off x="-1814425" y="2085002"/>
            <a:ext cx="5143500" cy="961064"/>
          </a:xfrm>
        </p:spPr>
        <p:txBody>
          <a:bodyPr/>
          <a:lstStyle/>
          <a:p>
            <a:r>
              <a:rPr lang="en-US" sz="2900" dirty="0" smtClean="0"/>
              <a:t>SCIDD SUPPORT TIMELINE</a:t>
            </a:r>
          </a:p>
          <a:p>
            <a:r>
              <a:rPr lang="en-US" sz="2300" b="0" dirty="0" smtClean="0">
                <a:solidFill>
                  <a:srgbClr val="CD1543"/>
                </a:solidFill>
              </a:rPr>
              <a:t>FOR CANVAS CREDIT TRANSITION</a:t>
            </a:r>
            <a:endParaRPr lang="en-US" sz="2300" b="0" dirty="0">
              <a:solidFill>
                <a:srgbClr val="CD15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10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4.googleusercontent.com/sZkbzpd9dExadsrDY_7qyslHJ8T9dJ7iEP4-Iz2qiwvsD56WM1vQBYwx-tEGcjo8hj6oQyKl4soOdrlcR_hnuYplXBTBnwb2XinLDX3zjNpRXm0MY29KKQMMUcL0nPLBFRF3Ambl9P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57" y="14230"/>
            <a:ext cx="8348243" cy="512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/>
          <p:cNvSpPr>
            <a:spLocks noGrp="1"/>
          </p:cNvSpPr>
          <p:nvPr>
            <p:ph type="body" sz="quarter" idx="12"/>
          </p:nvPr>
        </p:nvSpPr>
        <p:spPr>
          <a:xfrm rot="16200000">
            <a:off x="-1832803" y="2091217"/>
            <a:ext cx="5143502" cy="961064"/>
          </a:xfrm>
        </p:spPr>
        <p:txBody>
          <a:bodyPr anchor="t"/>
          <a:lstStyle/>
          <a:p>
            <a:r>
              <a:rPr lang="en-US" dirty="0" smtClean="0"/>
              <a:t>MIGRATION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22376050"/>
              </p:ext>
            </p:extLst>
          </p:nvPr>
        </p:nvGraphicFramePr>
        <p:xfrm>
          <a:off x="1168783" y="1021018"/>
          <a:ext cx="770708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99069" y="524998"/>
            <a:ext cx="8375560" cy="65966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MIGRATION STRATEGY</a:t>
            </a:r>
            <a:endParaRPr lang="en-US" sz="2800" b="1" dirty="0">
              <a:solidFill>
                <a:srgbClr val="CD1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97934" y="219077"/>
            <a:ext cx="5205344" cy="338137"/>
          </a:xfrm>
        </p:spPr>
        <p:txBody>
          <a:bodyPr/>
          <a:lstStyle/>
          <a:p>
            <a:r>
              <a:rPr lang="en-US" dirty="0" smtClean="0"/>
              <a:t>CANVAS TRANSITION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97934" y="219077"/>
            <a:ext cx="5205344" cy="338137"/>
          </a:xfrm>
        </p:spPr>
        <p:txBody>
          <a:bodyPr/>
          <a:lstStyle/>
          <a:p>
            <a:r>
              <a:rPr lang="en-US" dirty="0" smtClean="0"/>
              <a:t>CANVAS TRANSITION UPDATE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86885" y="1642437"/>
            <a:ext cx="8198986" cy="961064"/>
          </a:xfrm>
        </p:spPr>
        <p:txBody>
          <a:bodyPr/>
          <a:lstStyle/>
          <a:p>
            <a:r>
              <a:rPr lang="en-US" dirty="0" smtClean="0"/>
              <a:t>FUNCTIONAL GAPS:</a:t>
            </a:r>
          </a:p>
          <a:p>
            <a:r>
              <a:rPr lang="en-US" sz="2400" b="0" cap="all" dirty="0" smtClean="0">
                <a:solidFill>
                  <a:srgbClr val="CD1543"/>
                </a:solidFill>
              </a:rPr>
              <a:t>Recommendations Shared </a:t>
            </a:r>
            <a:r>
              <a:rPr lang="en-US" sz="2400" b="0" cap="all" dirty="0">
                <a:solidFill>
                  <a:srgbClr val="CD1543"/>
                </a:solidFill>
              </a:rPr>
              <a:t>with </a:t>
            </a:r>
            <a:r>
              <a:rPr lang="en-US" sz="2400" b="0" cap="all" dirty="0" smtClean="0">
                <a:solidFill>
                  <a:srgbClr val="CD1543"/>
                </a:solidFill>
              </a:rPr>
              <a:t>ITG, 1/19/17</a:t>
            </a:r>
            <a:endParaRPr lang="en-US" sz="2400" b="0" cap="all" dirty="0">
              <a:solidFill>
                <a:srgbClr val="CD1543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86875" y="2603501"/>
            <a:ext cx="3785125" cy="889618"/>
          </a:xfrm>
        </p:spPr>
        <p:txBody>
          <a:bodyPr numCol="1"/>
          <a:lstStyle/>
          <a:p>
            <a:r>
              <a:rPr lang="en-US" sz="1600" b="1" dirty="0" smtClean="0">
                <a:solidFill>
                  <a:srgbClr val="CD1543"/>
                </a:solidFill>
              </a:rPr>
              <a:t>Content Authoring</a:t>
            </a:r>
          </a:p>
          <a:p>
            <a:pPr marL="460375" lvl="1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Investigate other content authoring tools and LTI communication to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Canvas</a:t>
            </a:r>
          </a:p>
          <a:p>
            <a:pPr marL="460375" lvl="1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Alternatives to CSCR</a:t>
            </a:r>
            <a:b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(Notification sent 1/24/17)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572000" y="2603501"/>
            <a:ext cx="3785125" cy="889618"/>
          </a:xfrm>
          <a:prstGeom prst="rect">
            <a:avLst/>
          </a:prstGeom>
        </p:spPr>
        <p:txBody>
          <a:bodyPr vert="horz" numCol="1"/>
          <a:lstStyle>
            <a:lvl1pPr marL="0" indent="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Font typeface="Arial"/>
              <a:buNone/>
              <a:defRPr sz="1000" b="0" i="0" kern="1200" baseline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rgbClr val="CD1543"/>
                </a:solidFill>
              </a:rPr>
              <a:t>Quizzing</a:t>
            </a:r>
          </a:p>
          <a:p>
            <a:pPr marL="460375" lvl="1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Maple TA Pilot</a:t>
            </a:r>
          </a:p>
          <a:p>
            <a:pPr marL="460375" lvl="1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other quizzing tools for non-math use (Canvas Quiz Engine 2.0, other LTI solutions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93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CANVAS </a:t>
            </a:r>
            <a:r>
              <a:rPr lang="en-US" dirty="0" smtClean="0"/>
              <a:t>TRANSITION UPDATE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86884" y="1642437"/>
            <a:ext cx="7257085" cy="961064"/>
          </a:xfrm>
        </p:spPr>
        <p:txBody>
          <a:bodyPr/>
          <a:lstStyle/>
          <a:p>
            <a:r>
              <a:rPr lang="en-US" dirty="0" smtClean="0"/>
              <a:t>ITG: FEATURE REQUEST PROJECT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86876" y="2609233"/>
            <a:ext cx="7729488" cy="88961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Drafted by ITG working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Executive Team approved 1/9/17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Beginning to meet, drafting charter and completing initial prioritization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Team members = Kristy Bergeron, Cliff Cunningham, Steel </a:t>
            </a:r>
            <a:r>
              <a:rPr lang="en-US" sz="1600" dirty="0" err="1" smtClean="0"/>
              <a:t>Wagstaff</a:t>
            </a:r>
            <a:r>
              <a:rPr lang="en-US" sz="1600" dirty="0" smtClean="0"/>
              <a:t>, </a:t>
            </a:r>
            <a:r>
              <a:rPr lang="en-US" sz="1600" dirty="0"/>
              <a:t>Erica </a:t>
            </a:r>
            <a:r>
              <a:rPr lang="en-US" sz="1600" dirty="0" smtClean="0"/>
              <a:t>Hagen</a:t>
            </a:r>
            <a:r>
              <a:rPr lang="en-US" sz="1600" dirty="0"/>
              <a:t>, Billy Kardasz</a:t>
            </a:r>
          </a:p>
        </p:txBody>
      </p:sp>
    </p:spTree>
    <p:extLst>
      <p:ext uri="{BB962C8B-B14F-4D97-AF65-F5344CB8AC3E}">
        <p14:creationId xmlns:p14="http://schemas.microsoft.com/office/powerpoint/2010/main" val="333957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FEEDBACK /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2228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SECTION DIVID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ONTEN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610</Words>
  <Application>Microsoft Office PowerPoint</Application>
  <PresentationFormat>On-screen Show (16:9)</PresentationFormat>
  <Paragraphs>131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Avenir Medium</vt:lpstr>
      <vt:lpstr>Calibri</vt:lpstr>
      <vt:lpstr>Custom Design</vt:lpstr>
      <vt:lpstr>1_SECTION DIVIDER</vt:lpstr>
      <vt:lpstr>CONTENT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160over90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Harrison</dc:creator>
  <cp:lastModifiedBy>Anna Hildebrandt</cp:lastModifiedBy>
  <cp:revision>59</cp:revision>
  <cp:lastPrinted>2017-01-24T19:49:16Z</cp:lastPrinted>
  <dcterms:created xsi:type="dcterms:W3CDTF">2016-02-24T13:21:14Z</dcterms:created>
  <dcterms:modified xsi:type="dcterms:W3CDTF">2017-01-27T21:15:37Z</dcterms:modified>
</cp:coreProperties>
</file>