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Open Sans Light" panose="020B0306030504020204" pitchFamily="34" charset="0"/>
      <p:regular r:id="rId47"/>
      <p:bold r:id="rId48"/>
      <p:italic r:id="rId49"/>
      <p:boldItalic r:id="rId50"/>
    </p:embeddedFont>
    <p:embeddedFont>
      <p:font typeface="Source Code Pro" panose="020B0509030403020204" pitchFamily="49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25"/>
    <p:restoredTop sz="94732"/>
  </p:normalViewPr>
  <p:slideViewPr>
    <p:cSldViewPr snapToGrid="0">
      <p:cViewPr varScale="1">
        <p:scale>
          <a:sx n="234" d="100"/>
          <a:sy n="234" d="100"/>
        </p:scale>
        <p:origin x="4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f3d972276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f3d972276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f3d9722760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f3d9722760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f3d9722760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f3d9722760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f3d9722760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f3d9722760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shinylive.io/py/editor/#code=NobwRAdghgtgpmAXGKAHVA6VBPMAaMAYwHsIAXOcpMAMwCdiYACAZwAsBLCbJjmVYnTJMAgujxM6lACZw6EgK4cAOhFUBiJgEl+g4TGLSFAGzgsmNQU1THiwqRFl0uAc1V8BQphAX8eUcwhUd10vGCgyGztjDgAjLGwo4QDrYzJVVTRUAH0lJgBeJiUsKBc4bJpjJWkAClUmBqKODGMobGIFMmyWDllYqDo6iEaRppKIOGNu3rh+wfrRxeKuVE7umKc6sFiuFmV8Jn2AIV39iQAGCQBGc8umACZzgEo8BcWXt9Hi1CgJqfCuENFktmh1ImskltOCwyMQXHRYPsPsNgciRsinhk1I44DRWHIAG5yGorToSMGrMgSFhmHqkJ6IT4AAQpnWZDicWFsZBqUDS+X2IiY0Nh8MRYExKIasjxIrhCJgNQZnxGQQwCMcjAwNLgtSuAE4AGwADnOpqukpVjU0AHFKHIInAmNIIlAmL9pKk7FaGgAPAreTAa6Ra4MQGo3W6S4GpMgYEU1X0SUlxnYQFhKy3YrIBsSoXnoXIcamEuSSsAAXwAuk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f3d9722760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f3d9722760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f3d972276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f3d9722760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f3d9722760_0_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f3d9722760_0_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f3d9722760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f3d9722760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f50a5ec18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f50a5ec18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f3d9722760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f3d9722760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f50a5ec18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f50a5ec18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f50a5ec18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f50a5ec18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f50a5ec18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f50a5ec18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f3d9722760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f3d9722760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f3d9722760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f3d9722760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f3d9722760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f3d9722760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f3d9722760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f3d9722760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f3d9722760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f3d9722760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f3d9722760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f3d9722760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f3d9722760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f3d9722760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f3d9722760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f3d9722760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f50a5ec18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2f50a5ec18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f3d9722760_0_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2f3d9722760_0_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f3d9722760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f3d9722760_0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f50a5ec18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f50a5ec18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f50a5ec182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f50a5ec182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f3d9722760_0_8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f3d9722760_0_8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f3d9722760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f3d9722760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f3d9722760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f3d9722760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f3d9722760_0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f3d9722760_0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f3d9722760_0_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2f3d9722760_0_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f3d9722760_0_9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f3d9722760_0_9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f3d9722760_0_8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2f3d9722760_0_8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f3d9722760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2f3d9722760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f3d9722760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f3d9722760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f3d9722760_0_10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f3d9722760_0_10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f3d9722760_0_1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2f3d9722760_0_1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2f3d9722760_0_10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2f3d9722760_0_10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f3d9722760_0_10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2f3d9722760_0_10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5926" y="1200149"/>
            <a:ext cx="41661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Open Sans Light"/>
              <a:buNone/>
              <a:defRPr sz="41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05926" y="2701529"/>
            <a:ext cx="41661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128"/>
            <a:ext cx="1404588" cy="364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2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405926" y="1200149"/>
            <a:ext cx="41661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pen Sans Light"/>
              <a:buNone/>
              <a:defRPr sz="41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405926" y="2701529"/>
            <a:ext cx="41661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i="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472"/>
            <a:ext cx="1404588" cy="363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2 1">
  <p:cSld name="1_Title Slid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05920" y="1101488"/>
            <a:ext cx="8228400" cy="21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Open Sans Light"/>
              <a:buNone/>
              <a:defRPr sz="67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9" name="Google Shape;1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472"/>
            <a:ext cx="1404588" cy="363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3">
  <p:cSld name="2b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ctrTitle"/>
          </p:nvPr>
        </p:nvSpPr>
        <p:spPr>
          <a:xfrm>
            <a:off x="405926" y="1200149"/>
            <a:ext cx="41661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Open Sans Light"/>
              <a:buNone/>
              <a:defRPr sz="41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05926" y="2701529"/>
            <a:ext cx="41661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030"/>
              </a:buClr>
              <a:buSzPts val="1600"/>
              <a:buNone/>
              <a:defRPr sz="1600" b="0" i="0">
                <a:solidFill>
                  <a:srgbClr val="303030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3" name="Google Shape;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128"/>
            <a:ext cx="1404588" cy="364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4">
  <p:cSld name="2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ctrTitle"/>
          </p:nvPr>
        </p:nvSpPr>
        <p:spPr>
          <a:xfrm>
            <a:off x="405926" y="1200149"/>
            <a:ext cx="41661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pen Sans Light"/>
              <a:buNone/>
              <a:defRPr sz="41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ubTitle" idx="1"/>
          </p:nvPr>
        </p:nvSpPr>
        <p:spPr>
          <a:xfrm>
            <a:off x="405926" y="2701529"/>
            <a:ext cx="41661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i="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7" name="Google Shape;2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472"/>
            <a:ext cx="1404588" cy="363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1">
  <p:cSld name="1_Divid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ctrTitle"/>
          </p:nvPr>
        </p:nvSpPr>
        <p:spPr>
          <a:xfrm>
            <a:off x="275624" y="858565"/>
            <a:ext cx="21726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ubTitle" idx="1"/>
          </p:nvPr>
        </p:nvSpPr>
        <p:spPr>
          <a:xfrm>
            <a:off x="275625" y="2124880"/>
            <a:ext cx="21726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1" name="Google Shape;3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903" y="289548"/>
            <a:ext cx="957831" cy="24852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53588" y="2746481"/>
            <a:ext cx="2172600" cy="2022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1pPr>
            <a:lvl2pPr marL="914400" lvl="1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2pPr>
            <a:lvl3pPr marL="1371600" lvl="2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2">
  <p:cSld name="2_Divider Slide-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ctrTitle"/>
          </p:nvPr>
        </p:nvSpPr>
        <p:spPr>
          <a:xfrm>
            <a:off x="1034575" y="500633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ubTitle" idx="1"/>
          </p:nvPr>
        </p:nvSpPr>
        <p:spPr>
          <a:xfrm>
            <a:off x="1034569" y="2002013"/>
            <a:ext cx="3654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ubTitle" idx="2"/>
          </p:nvPr>
        </p:nvSpPr>
        <p:spPr>
          <a:xfrm>
            <a:off x="1034568" y="2573738"/>
            <a:ext cx="41871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3">
  <p:cSld name="2_Divider Slide-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ctrTitle"/>
          </p:nvPr>
        </p:nvSpPr>
        <p:spPr>
          <a:xfrm>
            <a:off x="1034575" y="500633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1034569" y="2002013"/>
            <a:ext cx="3654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2"/>
          </p:nvPr>
        </p:nvSpPr>
        <p:spPr>
          <a:xfrm>
            <a:off x="1034568" y="2573738"/>
            <a:ext cx="41871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5">
  <p:cSld name="4_Divider Slide-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ctrTitle"/>
          </p:nvPr>
        </p:nvSpPr>
        <p:spPr>
          <a:xfrm>
            <a:off x="4932205" y="538076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ubTitle" idx="1"/>
          </p:nvPr>
        </p:nvSpPr>
        <p:spPr>
          <a:xfrm>
            <a:off x="4932205" y="2039456"/>
            <a:ext cx="3654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6">
  <p:cSld name="6_Divider Slide-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ctrTitle"/>
          </p:nvPr>
        </p:nvSpPr>
        <p:spPr>
          <a:xfrm>
            <a:off x="275624" y="828837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ubTitle" idx="1"/>
          </p:nvPr>
        </p:nvSpPr>
        <p:spPr>
          <a:xfrm>
            <a:off x="275624" y="2330216"/>
            <a:ext cx="3654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7" name="Google Shape;4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904" y="289548"/>
            <a:ext cx="957831" cy="248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_7">
  <p:cSld name="7_Divider Slide-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ctrTitle"/>
          </p:nvPr>
        </p:nvSpPr>
        <p:spPr>
          <a:xfrm>
            <a:off x="275624" y="828838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ubTitle" idx="1"/>
          </p:nvPr>
        </p:nvSpPr>
        <p:spPr>
          <a:xfrm>
            <a:off x="275624" y="2330217"/>
            <a:ext cx="3654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1" name="Google Shape;5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904" y="289548"/>
            <a:ext cx="957831" cy="248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65402" y="1512241"/>
            <a:ext cx="78867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3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2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Slide-Dark">
  <p:cSld name="1_Content Slide-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665402" y="54816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665402" y="1553852"/>
            <a:ext cx="7886700" cy="29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50275" y="4754606"/>
            <a:ext cx="28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3">
  <p:cSld name="1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5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None/>
              <a:defRPr sz="8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Source Code Pro"/>
              <a:buNone/>
              <a:defRPr sz="900">
                <a:solidFill>
                  <a:schemeClr val="accent6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4">
  <p:cSld name="2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415284" y="792456"/>
            <a:ext cx="4551300" cy="38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6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None/>
              <a:defRPr sz="8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None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title" idx="3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Source Code Pro"/>
              <a:buNone/>
              <a:defRPr sz="900">
                <a:solidFill>
                  <a:schemeClr val="accent6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5">
  <p:cSld name="3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Source Code Pro"/>
              <a:buNone/>
              <a:defRPr sz="9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 idx="2"/>
          </p:nvPr>
        </p:nvSpPr>
        <p:spPr>
          <a:xfrm>
            <a:off x="409195" y="792456"/>
            <a:ext cx="230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415284" y="792456"/>
            <a:ext cx="4551300" cy="38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>
            <a:spLocks noGrp="1"/>
          </p:cNvSpPr>
          <p:nvPr>
            <p:ph type="subTitle" idx="3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7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7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sldNum" idx="12"/>
          </p:nvPr>
        </p:nvSpPr>
        <p:spPr>
          <a:xfrm>
            <a:off x="8650275" y="4754606"/>
            <a:ext cx="28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6">
  <p:cSld name="1_Two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718875" y="436688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Source Code Pro"/>
              <a:buNone/>
              <a:defRPr sz="9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title" idx="2"/>
          </p:nvPr>
        </p:nvSpPr>
        <p:spPr>
          <a:xfrm>
            <a:off x="624263" y="714383"/>
            <a:ext cx="78867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624254" y="1403226"/>
            <a:ext cx="3886200" cy="29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3"/>
          </p:nvPr>
        </p:nvSpPr>
        <p:spPr>
          <a:xfrm>
            <a:off x="4624754" y="1403226"/>
            <a:ext cx="3886200" cy="29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8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4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5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7">
  <p:cSld name="1_Three Content-light"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9"/>
          <p:cNvGrpSpPr/>
          <p:nvPr/>
        </p:nvGrpSpPr>
        <p:grpSpPr>
          <a:xfrm>
            <a:off x="509037" y="3071707"/>
            <a:ext cx="8033175" cy="1354250"/>
            <a:chOff x="678716" y="4095610"/>
            <a:chExt cx="10710900" cy="1805667"/>
          </a:xfrm>
        </p:grpSpPr>
        <p:sp>
          <p:nvSpPr>
            <p:cNvPr id="112" name="Google Shape;112;p19"/>
            <p:cNvSpPr/>
            <p:nvPr/>
          </p:nvSpPr>
          <p:spPr>
            <a:xfrm>
              <a:off x="678716" y="4095610"/>
              <a:ext cx="10710900" cy="17889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9"/>
            <p:cNvSpPr txBox="1"/>
            <p:nvPr/>
          </p:nvSpPr>
          <p:spPr>
            <a:xfrm>
              <a:off x="10959735" y="5398477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  <p:sp>
          <p:nvSpPr>
            <p:cNvPr id="114" name="Google Shape;114;p19"/>
            <p:cNvSpPr txBox="1"/>
            <p:nvPr/>
          </p:nvSpPr>
          <p:spPr>
            <a:xfrm>
              <a:off x="770707" y="4133761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</p:grp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body" idx="2"/>
          </p:nvPr>
        </p:nvSpPr>
        <p:spPr>
          <a:xfrm>
            <a:off x="889200" y="3214462"/>
            <a:ext cx="7195500" cy="1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Open Sans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Font typeface="Open Sans"/>
              <a:buNone/>
              <a:defRPr sz="13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Open Sans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Font typeface="Open Sans"/>
              <a:buNone/>
              <a:defRPr sz="1000"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/>
            </a:lvl9pPr>
          </a:lstStyle>
          <a:p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910" y="4818443"/>
            <a:ext cx="636256" cy="1650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9"/>
          <p:cNvGrpSpPr/>
          <p:nvPr/>
        </p:nvGrpSpPr>
        <p:grpSpPr>
          <a:xfrm>
            <a:off x="509037" y="526483"/>
            <a:ext cx="4693275" cy="2424150"/>
            <a:chOff x="678716" y="701978"/>
            <a:chExt cx="6257700" cy="3232200"/>
          </a:xfrm>
        </p:grpSpPr>
        <p:sp>
          <p:nvSpPr>
            <p:cNvPr id="119" name="Google Shape;119;p19"/>
            <p:cNvSpPr/>
            <p:nvPr/>
          </p:nvSpPr>
          <p:spPr>
            <a:xfrm>
              <a:off x="678716" y="701978"/>
              <a:ext cx="6257700" cy="32322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9"/>
            <p:cNvSpPr txBox="1"/>
            <p:nvPr/>
          </p:nvSpPr>
          <p:spPr>
            <a:xfrm>
              <a:off x="770707" y="757515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  <p:sp>
          <p:nvSpPr>
            <p:cNvPr id="121" name="Google Shape;121;p19"/>
            <p:cNvSpPr txBox="1"/>
            <p:nvPr/>
          </p:nvSpPr>
          <p:spPr>
            <a:xfrm>
              <a:off x="6468122" y="3429000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</p:grpSp>
      <p:grpSp>
        <p:nvGrpSpPr>
          <p:cNvPr id="122" name="Google Shape;122;p19"/>
          <p:cNvGrpSpPr/>
          <p:nvPr/>
        </p:nvGrpSpPr>
        <p:grpSpPr>
          <a:xfrm>
            <a:off x="5312471" y="526483"/>
            <a:ext cx="3229650" cy="2424150"/>
            <a:chOff x="7083294" y="701978"/>
            <a:chExt cx="4306200" cy="3232200"/>
          </a:xfrm>
        </p:grpSpPr>
        <p:sp>
          <p:nvSpPr>
            <p:cNvPr id="123" name="Google Shape;123;p19"/>
            <p:cNvSpPr/>
            <p:nvPr/>
          </p:nvSpPr>
          <p:spPr>
            <a:xfrm>
              <a:off x="7083294" y="701978"/>
              <a:ext cx="4306200" cy="32322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9"/>
            <p:cNvSpPr txBox="1"/>
            <p:nvPr/>
          </p:nvSpPr>
          <p:spPr>
            <a:xfrm>
              <a:off x="10959735" y="3429000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  <p:sp>
          <p:nvSpPr>
            <p:cNvPr id="125" name="Google Shape;125;p19"/>
            <p:cNvSpPr txBox="1"/>
            <p:nvPr/>
          </p:nvSpPr>
          <p:spPr>
            <a:xfrm>
              <a:off x="7181556" y="757515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</p:grpSp>
      <p:sp>
        <p:nvSpPr>
          <p:cNvPr id="126" name="Google Shape;126;p19"/>
          <p:cNvSpPr>
            <a:spLocks noGrp="1"/>
          </p:cNvSpPr>
          <p:nvPr>
            <p:ph type="pic" idx="3"/>
          </p:nvPr>
        </p:nvSpPr>
        <p:spPr>
          <a:xfrm>
            <a:off x="5573354" y="937468"/>
            <a:ext cx="2646300" cy="17292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889204" y="813917"/>
            <a:ext cx="3465600" cy="1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8">
  <p:cSld name="1_Three Content-dark">
    <p:bg>
      <p:bgPr>
        <a:solidFill>
          <a:schemeClr val="dk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2"/>
          </p:nvPr>
        </p:nvSpPr>
        <p:spPr>
          <a:xfrm>
            <a:off x="889204" y="3337237"/>
            <a:ext cx="71955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"/>
              <a:buNone/>
              <a:defRPr sz="1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Open Sans"/>
              <a:buNone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20"/>
          <p:cNvGrpSpPr/>
          <p:nvPr/>
        </p:nvGrpSpPr>
        <p:grpSpPr>
          <a:xfrm>
            <a:off x="509037" y="526483"/>
            <a:ext cx="4693275" cy="2424150"/>
            <a:chOff x="678716" y="701978"/>
            <a:chExt cx="6257700" cy="3232200"/>
          </a:xfrm>
        </p:grpSpPr>
        <p:sp>
          <p:nvSpPr>
            <p:cNvPr id="137" name="Google Shape;137;p20"/>
            <p:cNvSpPr/>
            <p:nvPr/>
          </p:nvSpPr>
          <p:spPr>
            <a:xfrm>
              <a:off x="678716" y="701978"/>
              <a:ext cx="6257700" cy="32322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0"/>
            <p:cNvSpPr txBox="1"/>
            <p:nvPr/>
          </p:nvSpPr>
          <p:spPr>
            <a:xfrm>
              <a:off x="770707" y="757515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  <p:sp>
          <p:nvSpPr>
            <p:cNvPr id="139" name="Google Shape;139;p20"/>
            <p:cNvSpPr txBox="1"/>
            <p:nvPr/>
          </p:nvSpPr>
          <p:spPr>
            <a:xfrm>
              <a:off x="6468122" y="3429000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</p:grpSp>
      <p:grpSp>
        <p:nvGrpSpPr>
          <p:cNvPr id="140" name="Google Shape;140;p20"/>
          <p:cNvGrpSpPr/>
          <p:nvPr/>
        </p:nvGrpSpPr>
        <p:grpSpPr>
          <a:xfrm>
            <a:off x="5312471" y="526483"/>
            <a:ext cx="3229650" cy="2424150"/>
            <a:chOff x="7083294" y="701978"/>
            <a:chExt cx="4306200" cy="3232200"/>
          </a:xfrm>
        </p:grpSpPr>
        <p:sp>
          <p:nvSpPr>
            <p:cNvPr id="141" name="Google Shape;141;p20"/>
            <p:cNvSpPr/>
            <p:nvPr/>
          </p:nvSpPr>
          <p:spPr>
            <a:xfrm>
              <a:off x="7083294" y="701978"/>
              <a:ext cx="4306200" cy="32322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0"/>
            <p:cNvSpPr txBox="1"/>
            <p:nvPr/>
          </p:nvSpPr>
          <p:spPr>
            <a:xfrm>
              <a:off x="10959735" y="3429000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  <p:sp>
          <p:nvSpPr>
            <p:cNvPr id="143" name="Google Shape;143;p20"/>
            <p:cNvSpPr txBox="1"/>
            <p:nvPr/>
          </p:nvSpPr>
          <p:spPr>
            <a:xfrm>
              <a:off x="7181556" y="757515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</p:grpSp>
      <p:grpSp>
        <p:nvGrpSpPr>
          <p:cNvPr id="144" name="Google Shape;144;p20"/>
          <p:cNvGrpSpPr/>
          <p:nvPr/>
        </p:nvGrpSpPr>
        <p:grpSpPr>
          <a:xfrm>
            <a:off x="509037" y="3071707"/>
            <a:ext cx="8033175" cy="1354250"/>
            <a:chOff x="678716" y="4095610"/>
            <a:chExt cx="10710900" cy="1805667"/>
          </a:xfrm>
        </p:grpSpPr>
        <p:sp>
          <p:nvSpPr>
            <p:cNvPr id="145" name="Google Shape;145;p20"/>
            <p:cNvSpPr/>
            <p:nvPr/>
          </p:nvSpPr>
          <p:spPr>
            <a:xfrm>
              <a:off x="678716" y="4095610"/>
              <a:ext cx="10710900" cy="1788900"/>
            </a:xfrm>
            <a:prstGeom prst="roundRect">
              <a:avLst>
                <a:gd name="adj" fmla="val 4359"/>
              </a:avLst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0"/>
            <p:cNvSpPr txBox="1"/>
            <p:nvPr/>
          </p:nvSpPr>
          <p:spPr>
            <a:xfrm>
              <a:off x="10959735" y="5398477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  <p:sp>
          <p:nvSpPr>
            <p:cNvPr id="147" name="Google Shape;147;p20"/>
            <p:cNvSpPr txBox="1"/>
            <p:nvPr/>
          </p:nvSpPr>
          <p:spPr>
            <a:xfrm>
              <a:off x="770707" y="4133761"/>
              <a:ext cx="24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</p:grpSp>
      <p:sp>
        <p:nvSpPr>
          <p:cNvPr id="148" name="Google Shape;148;p20"/>
          <p:cNvSpPr>
            <a:spLocks noGrp="1"/>
          </p:cNvSpPr>
          <p:nvPr>
            <p:ph type="pic" idx="3"/>
          </p:nvPr>
        </p:nvSpPr>
        <p:spPr>
          <a:xfrm>
            <a:off x="5573354" y="937468"/>
            <a:ext cx="2646300" cy="17292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889204" y="813917"/>
            <a:ext cx="3465600" cy="1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>
            <a:spLocks noGrp="1"/>
          </p:cNvSpPr>
          <p:nvPr>
            <p:ph type="sldNum" idx="12"/>
          </p:nvPr>
        </p:nvSpPr>
        <p:spPr>
          <a:xfrm>
            <a:off x="8650275" y="4754606"/>
            <a:ext cx="28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9">
  <p:cSld name="2_Three Content-light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910" y="4818443"/>
            <a:ext cx="636256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1"/>
          <p:cNvSpPr/>
          <p:nvPr/>
        </p:nvSpPr>
        <p:spPr>
          <a:xfrm>
            <a:off x="509037" y="526483"/>
            <a:ext cx="8077500" cy="3935100"/>
          </a:xfrm>
          <a:prstGeom prst="roundRect">
            <a:avLst>
              <a:gd name="adj" fmla="val 1486"/>
            </a:avLst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627780" y="594098"/>
            <a:ext cx="322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&gt;</a:t>
            </a:r>
            <a:endParaRPr sz="1100"/>
          </a:p>
        </p:txBody>
      </p:sp>
      <p:sp>
        <p:nvSpPr>
          <p:cNvPr id="158" name="Google Shape;158;p21"/>
          <p:cNvSpPr txBox="1"/>
          <p:nvPr/>
        </p:nvSpPr>
        <p:spPr>
          <a:xfrm>
            <a:off x="8264228" y="4040420"/>
            <a:ext cx="322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&lt;</a:t>
            </a:r>
            <a:endParaRPr sz="1100"/>
          </a:p>
        </p:txBody>
      </p:sp>
      <p:cxnSp>
        <p:nvCxnSpPr>
          <p:cNvPr id="159" name="Google Shape;159;p21"/>
          <p:cNvCxnSpPr/>
          <p:nvPr/>
        </p:nvCxnSpPr>
        <p:spPr>
          <a:xfrm>
            <a:off x="4556928" y="526483"/>
            <a:ext cx="0" cy="3919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" name="Google Shape;160;p21"/>
          <p:cNvCxnSpPr/>
          <p:nvPr/>
        </p:nvCxnSpPr>
        <p:spPr>
          <a:xfrm>
            <a:off x="4556928" y="2556150"/>
            <a:ext cx="40296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p21"/>
          <p:cNvSpPr>
            <a:spLocks noGrp="1"/>
          </p:cNvSpPr>
          <p:nvPr>
            <p:ph type="pic" idx="2"/>
          </p:nvPr>
        </p:nvSpPr>
        <p:spPr>
          <a:xfrm>
            <a:off x="4759033" y="682558"/>
            <a:ext cx="3643800" cy="16914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889204" y="2793249"/>
            <a:ext cx="3210000" cy="14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889204" y="813917"/>
            <a:ext cx="3465600" cy="1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>
            <a:spLocks noGrp="1"/>
          </p:cNvSpPr>
          <p:nvPr>
            <p:ph type="chart" idx="3"/>
          </p:nvPr>
        </p:nvSpPr>
        <p:spPr>
          <a:xfrm>
            <a:off x="4758929" y="2727722"/>
            <a:ext cx="3643200" cy="1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21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4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subTitle" idx="5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10">
  <p:cSld name="2_Three Content-dark">
    <p:bg>
      <p:bgPr>
        <a:solidFill>
          <a:schemeClr val="dk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pic>
        <p:nvPicPr>
          <p:cNvPr id="172" name="Google Shape;17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2"/>
          <p:cNvGrpSpPr/>
          <p:nvPr/>
        </p:nvGrpSpPr>
        <p:grpSpPr>
          <a:xfrm>
            <a:off x="509037" y="526483"/>
            <a:ext cx="8077416" cy="3935025"/>
            <a:chOff x="678716" y="701978"/>
            <a:chExt cx="10769888" cy="5246700"/>
          </a:xfrm>
        </p:grpSpPr>
        <p:sp>
          <p:nvSpPr>
            <p:cNvPr id="174" name="Google Shape;174;p22"/>
            <p:cNvSpPr/>
            <p:nvPr/>
          </p:nvSpPr>
          <p:spPr>
            <a:xfrm>
              <a:off x="678716" y="701978"/>
              <a:ext cx="10769700" cy="5246700"/>
            </a:xfrm>
            <a:prstGeom prst="roundRect">
              <a:avLst>
                <a:gd name="adj" fmla="val 1486"/>
              </a:avLst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2"/>
            <p:cNvSpPr txBox="1"/>
            <p:nvPr/>
          </p:nvSpPr>
          <p:spPr>
            <a:xfrm>
              <a:off x="837040" y="792131"/>
              <a:ext cx="42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&gt;</a:t>
              </a:r>
              <a:endParaRPr sz="1100"/>
            </a:p>
          </p:txBody>
        </p:sp>
        <p:sp>
          <p:nvSpPr>
            <p:cNvPr id="176" name="Google Shape;176;p22"/>
            <p:cNvSpPr txBox="1"/>
            <p:nvPr/>
          </p:nvSpPr>
          <p:spPr>
            <a:xfrm>
              <a:off x="11018971" y="5387226"/>
              <a:ext cx="4296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&lt;</a:t>
              </a:r>
              <a:endParaRPr sz="1100"/>
            </a:p>
          </p:txBody>
        </p:sp>
        <p:cxnSp>
          <p:nvCxnSpPr>
            <p:cNvPr id="177" name="Google Shape;177;p22"/>
            <p:cNvCxnSpPr/>
            <p:nvPr/>
          </p:nvCxnSpPr>
          <p:spPr>
            <a:xfrm>
              <a:off x="6075904" y="701978"/>
              <a:ext cx="0" cy="52260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8" name="Google Shape;178;p22"/>
            <p:cNvCxnSpPr/>
            <p:nvPr/>
          </p:nvCxnSpPr>
          <p:spPr>
            <a:xfrm>
              <a:off x="6075904" y="3408200"/>
              <a:ext cx="5372700" cy="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9" name="Google Shape;179;p22"/>
          <p:cNvSpPr>
            <a:spLocks noGrp="1"/>
          </p:cNvSpPr>
          <p:nvPr>
            <p:ph type="pic" idx="2"/>
          </p:nvPr>
        </p:nvSpPr>
        <p:spPr>
          <a:xfrm>
            <a:off x="4759033" y="682558"/>
            <a:ext cx="3643800" cy="16914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2"/>
          <p:cNvSpPr txBox="1">
            <a:spLocks noGrp="1"/>
          </p:cNvSpPr>
          <p:nvPr>
            <p:ph type="body" idx="3"/>
          </p:nvPr>
        </p:nvSpPr>
        <p:spPr>
          <a:xfrm>
            <a:off x="889204" y="2793249"/>
            <a:ext cx="3210000" cy="14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title"/>
          </p:nvPr>
        </p:nvSpPr>
        <p:spPr>
          <a:xfrm>
            <a:off x="889204" y="813917"/>
            <a:ext cx="3465600" cy="1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2"/>
          <p:cNvSpPr>
            <a:spLocks noGrp="1"/>
          </p:cNvSpPr>
          <p:nvPr>
            <p:ph type="chart" idx="4"/>
          </p:nvPr>
        </p:nvSpPr>
        <p:spPr>
          <a:xfrm>
            <a:off x="4758929" y="2727722"/>
            <a:ext cx="3643200" cy="1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Google Shape;183;p22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2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2"/>
          <p:cNvSpPr txBox="1">
            <a:spLocks noGrp="1"/>
          </p:cNvSpPr>
          <p:nvPr>
            <p:ph type="sldNum" idx="12"/>
          </p:nvPr>
        </p:nvSpPr>
        <p:spPr>
          <a:xfrm>
            <a:off x="8650275" y="4754606"/>
            <a:ext cx="28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subTitle" idx="5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_11">
  <p:cSld name="3_Three Content-light"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/>
          <p:nvPr/>
        </p:nvSpPr>
        <p:spPr>
          <a:xfrm>
            <a:off x="4556928" y="526483"/>
            <a:ext cx="4029600" cy="2029800"/>
          </a:xfrm>
          <a:prstGeom prst="round1Rect">
            <a:avLst>
              <a:gd name="adj" fmla="val 4043"/>
            </a:avLst>
          </a:prstGeom>
          <a:solidFill>
            <a:schemeClr val="accent4"/>
          </a:solidFill>
          <a:ln w="12700" cap="flat" cmpd="sng">
            <a:solidFill>
              <a:srgbClr val="31516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910" y="4818443"/>
            <a:ext cx="636256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>
            <a:off x="509037" y="526483"/>
            <a:ext cx="8077500" cy="3935100"/>
          </a:xfrm>
          <a:prstGeom prst="roundRect">
            <a:avLst>
              <a:gd name="adj" fmla="val 1486"/>
            </a:avLst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627780" y="594098"/>
            <a:ext cx="322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&gt;</a:t>
            </a:r>
            <a:endParaRPr sz="1100"/>
          </a:p>
        </p:txBody>
      </p:sp>
      <p:sp>
        <p:nvSpPr>
          <p:cNvPr id="192" name="Google Shape;192;p23"/>
          <p:cNvSpPr txBox="1"/>
          <p:nvPr/>
        </p:nvSpPr>
        <p:spPr>
          <a:xfrm>
            <a:off x="8264228" y="4040420"/>
            <a:ext cx="322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&lt;</a:t>
            </a:r>
            <a:endParaRPr sz="1100"/>
          </a:p>
        </p:txBody>
      </p:sp>
      <p:cxnSp>
        <p:nvCxnSpPr>
          <p:cNvPr id="193" name="Google Shape;193;p23"/>
          <p:cNvCxnSpPr/>
          <p:nvPr/>
        </p:nvCxnSpPr>
        <p:spPr>
          <a:xfrm>
            <a:off x="4556928" y="526483"/>
            <a:ext cx="0" cy="3919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4" name="Google Shape;194;p23"/>
          <p:cNvCxnSpPr/>
          <p:nvPr/>
        </p:nvCxnSpPr>
        <p:spPr>
          <a:xfrm>
            <a:off x="4556928" y="2556150"/>
            <a:ext cx="40296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5" name="Google Shape;195;p23"/>
          <p:cNvSpPr>
            <a:spLocks noGrp="1"/>
          </p:cNvSpPr>
          <p:nvPr>
            <p:ph type="pic" idx="2"/>
          </p:nvPr>
        </p:nvSpPr>
        <p:spPr>
          <a:xfrm>
            <a:off x="889204" y="913166"/>
            <a:ext cx="3443700" cy="33171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23"/>
          <p:cNvSpPr txBox="1">
            <a:spLocks noGrp="1"/>
          </p:cNvSpPr>
          <p:nvPr>
            <p:ph type="body" idx="1"/>
          </p:nvPr>
        </p:nvSpPr>
        <p:spPr>
          <a:xfrm>
            <a:off x="4830276" y="2793249"/>
            <a:ext cx="3210000" cy="14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title"/>
          </p:nvPr>
        </p:nvSpPr>
        <p:spPr>
          <a:xfrm>
            <a:off x="4830276" y="813917"/>
            <a:ext cx="3465600" cy="1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3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3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3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3"/>
          <p:cNvSpPr txBox="1">
            <a:spLocks noGrp="1"/>
          </p:cNvSpPr>
          <p:nvPr>
            <p:ph type="subTitle" idx="3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>
            <a:spLocks noGrp="1"/>
          </p:cNvSpPr>
          <p:nvPr>
            <p:ph type="title"/>
          </p:nvPr>
        </p:nvSpPr>
        <p:spPr>
          <a:xfrm>
            <a:off x="409575" y="292238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Source Code Pro"/>
              <a:buNone/>
              <a:defRPr sz="9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05" name="Google Shape;205;p24"/>
          <p:cNvSpPr txBox="1">
            <a:spLocks noGrp="1"/>
          </p:cNvSpPr>
          <p:nvPr>
            <p:ph type="title" idx="2"/>
          </p:nvPr>
        </p:nvSpPr>
        <p:spPr>
          <a:xfrm>
            <a:off x="409194" y="496538"/>
            <a:ext cx="7886700" cy="10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06" name="Google Shape;20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4"/>
          <p:cNvSpPr txBox="1">
            <a:spLocks noGrp="1"/>
          </p:cNvSpPr>
          <p:nvPr>
            <p:ph type="body" idx="1"/>
          </p:nvPr>
        </p:nvSpPr>
        <p:spPr>
          <a:xfrm>
            <a:off x="409575" y="1518557"/>
            <a:ext cx="7886700" cy="27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1"/>
            </a:lvl7pPr>
            <a:lvl8pPr marL="3657600" lvl="7" indent="-2857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 i="1"/>
            </a:lvl9pPr>
          </a:lstStyle>
          <a:p>
            <a:endParaRPr/>
          </a:p>
        </p:txBody>
      </p:sp>
      <p:sp>
        <p:nvSpPr>
          <p:cNvPr id="208" name="Google Shape;208;p24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4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4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4"/>
          <p:cNvSpPr txBox="1">
            <a:spLocks noGrp="1"/>
          </p:cNvSpPr>
          <p:nvPr>
            <p:ph type="subTitle" idx="3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12" name="Google Shape;212;p24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 1">
  <p:cSld name="6_Title and Content_1">
    <p:bg>
      <p:bgPr>
        <a:solidFill>
          <a:schemeClr val="dk2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>
            <a:spLocks noGrp="1"/>
          </p:cNvSpPr>
          <p:nvPr>
            <p:ph type="title"/>
          </p:nvPr>
        </p:nvSpPr>
        <p:spPr>
          <a:xfrm>
            <a:off x="409575" y="292238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Source Code Pro"/>
              <a:buNone/>
              <a:defRPr sz="900">
                <a:solidFill>
                  <a:schemeClr val="accent6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15" name="Google Shape;215;p25"/>
          <p:cNvSpPr txBox="1">
            <a:spLocks noGrp="1"/>
          </p:cNvSpPr>
          <p:nvPr>
            <p:ph type="title" idx="2"/>
          </p:nvPr>
        </p:nvSpPr>
        <p:spPr>
          <a:xfrm>
            <a:off x="409194" y="496538"/>
            <a:ext cx="7886700" cy="10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  <a:defRPr sz="2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body" idx="1"/>
          </p:nvPr>
        </p:nvSpPr>
        <p:spPr>
          <a:xfrm>
            <a:off x="409575" y="1518557"/>
            <a:ext cx="7886700" cy="27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3pPr>
            <a:lvl4pPr marL="182880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 i="1">
                <a:solidFill>
                  <a:schemeClr val="lt1"/>
                </a:solidFill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 i="1">
                <a:solidFill>
                  <a:schemeClr val="lt1"/>
                </a:solidFill>
              </a:defRPr>
            </a:lvl7pPr>
            <a:lvl8pPr marL="3657600" lvl="7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>
                <a:solidFill>
                  <a:schemeClr val="lt1"/>
                </a:solidFill>
              </a:defRPr>
            </a:lvl8pPr>
            <a:lvl9pPr marL="4114800" lvl="8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 i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subTitle" idx="3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pic>
        <p:nvPicPr>
          <p:cNvPr id="218" name="Google Shape;21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25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5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5"/>
          <p:cNvSpPr txBox="1">
            <a:spLocks noGrp="1"/>
          </p:cNvSpPr>
          <p:nvPr>
            <p:ph type="sldNum" idx="12"/>
          </p:nvPr>
        </p:nvSpPr>
        <p:spPr>
          <a:xfrm>
            <a:off x="8650275" y="4754606"/>
            <a:ext cx="28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BABA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vider Slide-Light">
  <p:cSld name="4_Divider Slide-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 txBox="1">
            <a:spLocks noGrp="1"/>
          </p:cNvSpPr>
          <p:nvPr>
            <p:ph type="ctrTitle"/>
          </p:nvPr>
        </p:nvSpPr>
        <p:spPr>
          <a:xfrm>
            <a:off x="4932205" y="538076"/>
            <a:ext cx="3654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6"/>
          <p:cNvSpPr txBox="1">
            <a:spLocks noGrp="1"/>
          </p:cNvSpPr>
          <p:nvPr>
            <p:ph type="subTitle" idx="1"/>
          </p:nvPr>
        </p:nvSpPr>
        <p:spPr>
          <a:xfrm>
            <a:off x="4932205" y="2039456"/>
            <a:ext cx="3654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>
            <a:spLocks noGrp="1"/>
          </p:cNvSpPr>
          <p:nvPr>
            <p:ph type="title"/>
          </p:nvPr>
        </p:nvSpPr>
        <p:spPr>
          <a:xfrm>
            <a:off x="219456" y="440531"/>
            <a:ext cx="25101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Light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7"/>
          <p:cNvSpPr txBox="1">
            <a:spLocks noGrp="1"/>
          </p:cNvSpPr>
          <p:nvPr>
            <p:ph type="body" idx="1"/>
          </p:nvPr>
        </p:nvSpPr>
        <p:spPr>
          <a:xfrm>
            <a:off x="3353562" y="740569"/>
            <a:ext cx="5163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29" name="Google Shape;229;p27"/>
          <p:cNvSpPr txBox="1">
            <a:spLocks noGrp="1"/>
          </p:cNvSpPr>
          <p:nvPr>
            <p:ph type="body" idx="2"/>
          </p:nvPr>
        </p:nvSpPr>
        <p:spPr>
          <a:xfrm>
            <a:off x="219456" y="1543050"/>
            <a:ext cx="25101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30" name="Google Shape;23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7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7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7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27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7"/>
          <p:cNvSpPr txBox="1">
            <a:spLocks noGrp="1"/>
          </p:cNvSpPr>
          <p:nvPr>
            <p:ph type="subTitle" idx="4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>
            <a:spLocks noGrp="1"/>
          </p:cNvSpPr>
          <p:nvPr>
            <p:ph type="title"/>
          </p:nvPr>
        </p:nvSpPr>
        <p:spPr>
          <a:xfrm>
            <a:off x="219450" y="216281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Source Code Pro"/>
              <a:buNone/>
              <a:defRPr sz="900">
                <a:solidFill>
                  <a:schemeClr val="accent6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38" name="Google Shape;238;p28"/>
          <p:cNvSpPr txBox="1">
            <a:spLocks noGrp="1"/>
          </p:cNvSpPr>
          <p:nvPr>
            <p:ph type="title" idx="2"/>
          </p:nvPr>
        </p:nvSpPr>
        <p:spPr>
          <a:xfrm>
            <a:off x="219456" y="416037"/>
            <a:ext cx="2510100" cy="11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Light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body" idx="1"/>
          </p:nvPr>
        </p:nvSpPr>
        <p:spPr>
          <a:xfrm>
            <a:off x="219456" y="1543050"/>
            <a:ext cx="25101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40" name="Google Shape;24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6" y="4818443"/>
            <a:ext cx="637462" cy="16508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8"/>
          <p:cNvSpPr>
            <a:spLocks noGrp="1"/>
          </p:cNvSpPr>
          <p:nvPr>
            <p:ph type="pic" idx="3"/>
          </p:nvPr>
        </p:nvSpPr>
        <p:spPr>
          <a:xfrm>
            <a:off x="3180160" y="342900"/>
            <a:ext cx="5825700" cy="41934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8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subTitle" idx="5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28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8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 Content">
  <p:cSld name="2_Two Content">
    <p:bg>
      <p:bgPr>
        <a:solidFill>
          <a:schemeClr val="lt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>
            <a:spLocks noGrp="1"/>
          </p:cNvSpPr>
          <p:nvPr>
            <p:ph type="body" idx="1"/>
          </p:nvPr>
        </p:nvSpPr>
        <p:spPr>
          <a:xfrm>
            <a:off x="511904" y="191309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49" name="Google Shape;24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9"/>
          <p:cNvSpPr txBox="1">
            <a:spLocks noGrp="1"/>
          </p:cNvSpPr>
          <p:nvPr>
            <p:ph type="body" idx="2"/>
          </p:nvPr>
        </p:nvSpPr>
        <p:spPr>
          <a:xfrm>
            <a:off x="4655487" y="191309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29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9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9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subTitle" idx="3"/>
          </p:nvPr>
        </p:nvSpPr>
        <p:spPr>
          <a:xfrm>
            <a:off x="511913" y="1379438"/>
            <a:ext cx="3596100" cy="4566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>
            <a:lvl1pPr marL="0" marR="0" lvl="0" indent="-101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29"/>
          <p:cNvSpPr txBox="1">
            <a:spLocks noGrp="1"/>
          </p:cNvSpPr>
          <p:nvPr>
            <p:ph type="subTitle" idx="4"/>
          </p:nvPr>
        </p:nvSpPr>
        <p:spPr>
          <a:xfrm>
            <a:off x="4655494" y="1379438"/>
            <a:ext cx="3596100" cy="4566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>
            <a:lvl1pPr marL="0" marR="0" lvl="0" indent="-101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subTitle" idx="5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29"/>
          <p:cNvSpPr txBox="1">
            <a:spLocks noGrp="1"/>
          </p:cNvSpPr>
          <p:nvPr>
            <p:ph type="subTitle" idx="6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29"/>
          <p:cNvSpPr txBox="1">
            <a:spLocks noGrp="1"/>
          </p:cNvSpPr>
          <p:nvPr>
            <p:ph type="title"/>
          </p:nvPr>
        </p:nvSpPr>
        <p:spPr>
          <a:xfrm>
            <a:off x="409575" y="292238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0" marR="0" lvl="0" indent="-57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Source Code Pro"/>
              <a:buNone/>
              <a:defRPr sz="9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9" name="Google Shape;259;p29"/>
          <p:cNvSpPr txBox="1">
            <a:spLocks noGrp="1"/>
          </p:cNvSpPr>
          <p:nvPr>
            <p:ph type="title" idx="7"/>
          </p:nvPr>
        </p:nvSpPr>
        <p:spPr>
          <a:xfrm>
            <a:off x="409194" y="496538"/>
            <a:ext cx="7886700" cy="10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0">
            <a:hlinkClick r:id="" action="ppaction://hlinkshowjump?jump=nextslide"/>
          </p:cNvPr>
          <p:cNvSpPr txBox="1"/>
          <p:nvPr/>
        </p:nvSpPr>
        <p:spPr>
          <a:xfrm rot="-5400000">
            <a:off x="8810712" y="4749160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0">
            <a:hlinkClick r:id="" action="ppaction://hlinkshowjump?jump=previousslide"/>
          </p:cNvPr>
          <p:cNvSpPr txBox="1"/>
          <p:nvPr/>
        </p:nvSpPr>
        <p:spPr>
          <a:xfrm rot="5400000">
            <a:off x="8526012" y="4761829"/>
            <a:ext cx="25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0"/>
          <p:cNvSpPr txBox="1">
            <a:spLocks noGrp="1"/>
          </p:cNvSpPr>
          <p:nvPr>
            <p:ph type="sldNum" idx="12"/>
          </p:nvPr>
        </p:nvSpPr>
        <p:spPr>
          <a:xfrm>
            <a:off x="8646862" y="4754606"/>
            <a:ext cx="298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30"/>
          <p:cNvSpPr txBox="1">
            <a:spLocks noGrp="1"/>
          </p:cNvSpPr>
          <p:nvPr>
            <p:ph type="subTitle" idx="2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800"/>
              <a:buNone/>
              <a:defRPr sz="800">
                <a:solidFill>
                  <a:srgbClr val="81818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18184"/>
              </a:buClr>
              <a:buSzPts val="1100"/>
              <a:buNone/>
              <a:defRPr>
                <a:solidFill>
                  <a:srgbClr val="81818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 2">
  <p:cSld name="6_Title and Content_2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>
            <a:spLocks noGrp="1"/>
          </p:cNvSpPr>
          <p:nvPr>
            <p:ph type="title"/>
          </p:nvPr>
        </p:nvSpPr>
        <p:spPr>
          <a:xfrm>
            <a:off x="409194" y="39338"/>
            <a:ext cx="7886700" cy="10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71" name="Google Shape;27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306" y="4818287"/>
            <a:ext cx="637462" cy="1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2"/>
          <p:cNvSpPr txBox="1">
            <a:spLocks noGrp="1"/>
          </p:cNvSpPr>
          <p:nvPr>
            <p:ph type="body" idx="1"/>
          </p:nvPr>
        </p:nvSpPr>
        <p:spPr>
          <a:xfrm>
            <a:off x="409575" y="1132350"/>
            <a:ext cx="8226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/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1"/>
            </a:lvl7pPr>
            <a:lvl8pPr marL="3657600" lvl="7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 i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09194" y="30127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09194" y="1396651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86392" y="4753547"/>
            <a:ext cx="419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8B8B8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posit.co/py/galler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png"/><Relationship Id="rId5" Type="http://schemas.openxmlformats.org/officeDocument/2006/relationships/image" Target="../media/image22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posit.co/py/docs/shinylive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hyperlink" Target="https://pos.it/if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rlday.cc/ly00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urlday.cc/othbj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posit.co/py/component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os.it/hh8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posit.co/py/components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os.it/hp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posit.co/py/layouts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0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live.io/py/editor/#code=NobwRAdghgtgpmAXGKAHVA6VBPMAaMAYwHsIAXOcpMAMwCdiYACAZwAsBLCbJjmVYnTJMAgujxMArhwA6EOWlQB9aUwC8UjligBzOEpoAbaQBMAFHKZXNGQ1GzFJZJSWMwILM1YDETADx+ltbB0hiEUHTmPv6BEMHx1qHhkUpscFAmcHQWYADCESZMAIxMaRlZMmAAlHhBCSFaqDn5kcVMAEbEJtiVNXX1VqFcqE5KLIYcmdmV45MV+EyVAMoTU5USAAwSRVtMAKx9cfU10QH9DWEFXky+Z0cDg1rJJqnpU80FTABMpW-zhw9Eo0Pq0fp1ur1avcHkMICNnBQAB5kHJIsjrRZgEQmQpojGVSHnawnG4xfpVU6xKpyGkQTI0VhZABuWTMwycEkcZHhEhYcBYLA4pCqiH6qCgAtpCnQ6lE6DMihUHF5zKy1IgYAAvgBdIA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hyperlink" Target="https://shinylive.io/py/editor/#code=NobwRAdghgtgpmAXGKAHVA6VBPMAaMAYwHsIAXOcpMAMwCdiYACAZwAsBLCbJjmVYnTJMAgujxMArhwA6EOWlQB9aUwC8UjligBzOEugA3AEZQ6ACjlNrmjEaWooEOABtLYETPxMvABV1wokwk5JRkXgCUeFY20nZQhg5Oru4AQl4SfgFMqcGkFOSR0RA2tvaOzm5eAMIZPmD+ekzVeaGFYFEx1mQcZC5wal5iqEwA7r1sTEamdBldvAAmg2COenMQEXJbEAtwNKxwdIaH5lyokmQSxBfnlwcsLBykEYjzjg-bCujqoujmiioOBIWIdjnRNhAwABfAC6QA" TargetMode="Externa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png"/><Relationship Id="rId4" Type="http://schemas.openxmlformats.org/officeDocument/2006/relationships/hyperlink" Target="https://shinylive.io/py/editor/#code=NobwRAdghgtgpmAXGKAHVA6VBPMAaMAYwHsIAXOcpMAMwCdiYACAZwAsBLCbJjmVYnTJMAgujxMArhwA6EOWlQB9aUwC8UjligBzOEpoAbaQBMAFHKZXNGaADcWcMktQdDhs1YDETADy-LayDpWyg7FygIOA8ZMBFYiViABUjo0SYSckoyWIBKPECgqxD7CKiYsAAhBKZk1MMmSozSCnI8gogi6xKwsuiLMABhGrrypkHmrLawfMKinvD4CEkLTq6i2IB5MjY4OiZDLgBrFgS59ZtS1HqBgBERsBSx28nWnJmOi6DYgFo-n7Oay+tTAtzgLEIdA4qDIHFIiEBwOKWlKmTIDBiQKRyIwUAGAGVONwamw6HAaGpYmwyGRUCxEAB6BnsLjYLDEFgcMgYEg1MhQOh6MiUsBKABGhkiRzy53WsyxQXlFw4JhF-LFNSYPn8c1y3j8AQguTkJogJnJrD2dj2Zi4qEkZAkxAd9sdlpYnNIuQRWOuHtNCnQ6lE6DMihUHAkjjo1roxogYAAvgBdIA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os.it/tc5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 txBox="1"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405926" y="1200149"/>
            <a:ext cx="4166100" cy="13716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Shiny for Python</a:t>
            </a:r>
            <a:endParaRPr/>
          </a:p>
        </p:txBody>
      </p:sp>
      <p:sp>
        <p:nvSpPr>
          <p:cNvPr id="278" name="Google Shape;278;p33"/>
          <p:cNvSpPr txBox="1"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405926" y="2701529"/>
            <a:ext cx="4166100" cy="1241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Ryan Johnson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Posit Data Science Advisor</a:t>
            </a:r>
            <a:endParaRPr/>
          </a:p>
        </p:txBody>
      </p:sp>
      <p:pic>
        <p:nvPicPr>
          <p:cNvPr id="279" name="Google Shape;279;p33" descr="the Python logo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175" y="874725"/>
            <a:ext cx="2295361" cy="22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 descr="The Shiny logo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0328" y="874724"/>
            <a:ext cx="1980551" cy="228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4" descr="A picture of the speaker, Ryan Johns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000" y="282100"/>
            <a:ext cx="2546458" cy="19086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86" name="Google Shape;286;p34"/>
          <p:cNvSpPr txBox="1"/>
          <p:nvPr/>
        </p:nvSpPr>
        <p:spPr>
          <a:xfrm>
            <a:off x="4339175" y="282100"/>
            <a:ext cx="46983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Ryan Johnson</a:t>
            </a:r>
            <a:endParaRPr sz="2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ryan@posit.co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Data Science Advisor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7" name="Google Shape;287;p34" descr="The LinkedIn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6426" y="1564650"/>
            <a:ext cx="485350" cy="4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4"/>
          <p:cNvSpPr txBox="1"/>
          <p:nvPr/>
        </p:nvSpPr>
        <p:spPr>
          <a:xfrm>
            <a:off x="4894175" y="1584125"/>
            <a:ext cx="1795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@ryjohnson09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9" name="Google Shape;289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0389" y="2417650"/>
            <a:ext cx="8551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" name="Google Shape;290;p34"/>
          <p:cNvSpPr txBox="1"/>
          <p:nvPr/>
        </p:nvSpPr>
        <p:spPr>
          <a:xfrm>
            <a:off x="813600" y="2644600"/>
            <a:ext cx="7516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Questions?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Pop them in the chat (Zoom / MS Teams).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casual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safe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Slides, material, and recording will be made available after.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0C87E-798E-F752-AFCF-5BA5D95662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Intro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What is </a:t>
            </a:r>
            <a:r>
              <a:rPr lang="en" sz="33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Shiny</a:t>
            </a:r>
            <a:r>
              <a:rPr lang="en" sz="3300"/>
              <a:t>?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Take 1 Minute and see for yourself!</a:t>
            </a:r>
            <a:endParaRPr sz="2400"/>
          </a:p>
        </p:txBody>
      </p:sp>
      <p:sp>
        <p:nvSpPr>
          <p:cNvPr id="296" name="Google Shape;296;p35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5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8" name="Google Shape;298;p35" descr="An image showing thumbnail pictures of Shiny app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7745" y="1823700"/>
            <a:ext cx="3722015" cy="24062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 txBox="1">
            <a:spLocks noGrp="1"/>
          </p:cNvSpPr>
          <p:nvPr>
            <p:ph type="ctrTitle" idx="4294967295"/>
          </p:nvPr>
        </p:nvSpPr>
        <p:spPr>
          <a:xfrm>
            <a:off x="94875" y="114525"/>
            <a:ext cx="7315200" cy="1106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2"/>
                </a:solidFill>
              </a:rPr>
              <a:t>What is </a:t>
            </a:r>
            <a:r>
              <a:rPr lang="en" sz="4000" b="1">
                <a:solidFill>
                  <a:srgbClr val="4C92D3"/>
                </a:solidFill>
                <a:latin typeface="Open Sans"/>
                <a:ea typeface="Open Sans"/>
                <a:cs typeface="Open Sans"/>
                <a:sym typeface="Open Sans"/>
              </a:rPr>
              <a:t>Shiny</a:t>
            </a:r>
            <a:r>
              <a:rPr lang="en" sz="4000" b="1">
                <a:solidFill>
                  <a:schemeClr val="dk2"/>
                </a:solidFill>
              </a:rPr>
              <a:t>?</a:t>
            </a:r>
            <a:endParaRPr sz="4000" b="1">
              <a:solidFill>
                <a:schemeClr val="dk2"/>
              </a:solidFill>
            </a:endParaRPr>
          </a:p>
        </p:txBody>
      </p:sp>
      <p:pic>
        <p:nvPicPr>
          <p:cNvPr id="304" name="Google Shape;304;p36" descr="The Shin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75" y="1400787"/>
            <a:ext cx="2402974" cy="278532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/>
        </p:nvSpPr>
        <p:spPr>
          <a:xfrm>
            <a:off x="3086950" y="1354350"/>
            <a:ext cx="60144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 b="1">
                <a:solidFill>
                  <a:srgbClr val="4C92D3"/>
                </a:solidFill>
              </a:rPr>
              <a:t>Open Source</a:t>
            </a:r>
            <a:r>
              <a:rPr lang="en" sz="2500">
                <a:solidFill>
                  <a:schemeClr val="dk2"/>
                </a:solidFill>
              </a:rPr>
              <a:t> R/Python Package</a:t>
            </a:r>
            <a:endParaRPr sz="2500">
              <a:solidFill>
                <a:schemeClr val="dk2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Build Web Apps using </a:t>
            </a:r>
            <a:r>
              <a:rPr lang="en" sz="2500" b="1">
                <a:solidFill>
                  <a:srgbClr val="4C92D3"/>
                </a:solidFill>
              </a:rPr>
              <a:t>R/Python</a:t>
            </a:r>
            <a:endParaRPr sz="2500" b="1">
              <a:solidFill>
                <a:srgbClr val="4C92D3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 b="1">
                <a:solidFill>
                  <a:srgbClr val="4C92D3"/>
                </a:solidFill>
              </a:rPr>
              <a:t>Code Based</a:t>
            </a:r>
            <a:endParaRPr sz="2500">
              <a:solidFill>
                <a:srgbClr val="4C92D3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Extremely Customizable</a:t>
            </a:r>
            <a:endParaRPr sz="2500">
              <a:solidFill>
                <a:schemeClr val="dk2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…did I mention it’s </a:t>
            </a:r>
            <a:r>
              <a:rPr lang="en" sz="2500" b="1">
                <a:solidFill>
                  <a:srgbClr val="4C92D3"/>
                </a:solidFill>
              </a:rPr>
              <a:t>free</a:t>
            </a:r>
            <a:r>
              <a:rPr lang="en" sz="2500">
                <a:solidFill>
                  <a:schemeClr val="dk2"/>
                </a:solidFill>
              </a:rPr>
              <a:t>?</a:t>
            </a:r>
            <a:endParaRPr sz="25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7" descr="The red Streamlit logo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748" y="1431748"/>
            <a:ext cx="3463676" cy="58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7" descr="Multicolor Bokeh logo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2584" y="2302476"/>
            <a:ext cx="2624025" cy="7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7" descr="The blue hexagonal Shiny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2775" y="1400200"/>
            <a:ext cx="2257623" cy="2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7" descr="The blue Dash by Plotly logo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4064" y="3335968"/>
            <a:ext cx="2361024" cy="9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7" descr="The blue and yellow Python logo 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2800" y="2055824"/>
            <a:ext cx="1285175" cy="128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7"/>
          <p:cNvSpPr txBox="1">
            <a:spLocks noGrp="1"/>
          </p:cNvSpPr>
          <p:nvPr>
            <p:ph type="ctrTitle" idx="4294967295"/>
          </p:nvPr>
        </p:nvSpPr>
        <p:spPr>
          <a:xfrm>
            <a:off x="94875" y="114525"/>
            <a:ext cx="7315200" cy="1106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2"/>
                </a:solidFill>
              </a:rPr>
              <a:t>Web development frameworks for </a:t>
            </a:r>
            <a:r>
              <a:rPr lang="en" sz="4000" b="1">
                <a:solidFill>
                  <a:srgbClr val="3676AB"/>
                </a:solidFill>
                <a:latin typeface="Open Sans"/>
                <a:ea typeface="Open Sans"/>
                <a:cs typeface="Open Sans"/>
                <a:sym typeface="Open Sans"/>
              </a:rPr>
              <a:t>Python</a:t>
            </a:r>
            <a:endParaRPr sz="4000" b="1">
              <a:solidFill>
                <a:srgbClr val="3676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>
            <a:spLocks noGrp="1"/>
          </p:cNvSpPr>
          <p:nvPr>
            <p:ph type="title"/>
          </p:nvPr>
        </p:nvSpPr>
        <p:spPr>
          <a:xfrm>
            <a:off x="889199" y="813928"/>
            <a:ext cx="3929100" cy="1881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Let’s Create a Shiny for Python Application!</a:t>
            </a:r>
            <a:endParaRPr sz="3500"/>
          </a:p>
        </p:txBody>
      </p:sp>
      <p:sp>
        <p:nvSpPr>
          <p:cNvPr id="321" name="Google Shape;321;p38"/>
          <p:cNvSpPr txBox="1">
            <a:spLocks noGrp="1"/>
          </p:cNvSpPr>
          <p:nvPr>
            <p:ph type="body" idx="2"/>
          </p:nvPr>
        </p:nvSpPr>
        <p:spPr>
          <a:xfrm>
            <a:off x="889200" y="3214462"/>
            <a:ext cx="7195500" cy="1094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63157"/>
              <a:buNone/>
            </a:pPr>
            <a:r>
              <a:rPr lang="en" sz="1900"/>
              <a:t>No need to install anything!</a:t>
            </a:r>
            <a:endParaRPr sz="1900"/>
          </a:p>
          <a:p>
            <a: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3157"/>
              <a:buNone/>
            </a:pPr>
            <a:r>
              <a:rPr lang="en" sz="1900"/>
              <a:t>Run Shiny for Python in your browser using </a:t>
            </a:r>
            <a:r>
              <a:rPr lang="en" sz="1900" u="sng">
                <a:solidFill>
                  <a:schemeClr val="hlink"/>
                </a:solidFill>
                <a:hlinkClick r:id="rId3"/>
              </a:rPr>
              <a:t>Shinylive</a:t>
            </a:r>
            <a:endParaRPr sz="1900"/>
          </a:p>
          <a:p>
            <a: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ct val="63157"/>
              <a:buNone/>
            </a:pPr>
            <a:r>
              <a:rPr lang="en" sz="1900"/>
              <a:t>Start with this simple </a:t>
            </a:r>
            <a:r>
              <a:rPr lang="en" sz="1900" u="sng">
                <a:solidFill>
                  <a:schemeClr val="hlink"/>
                </a:solidFill>
                <a:hlinkClick r:id="rId4"/>
              </a:rPr>
              <a:t>app</a:t>
            </a:r>
            <a:endParaRPr sz="1900"/>
          </a:p>
        </p:txBody>
      </p:sp>
      <p:sp>
        <p:nvSpPr>
          <p:cNvPr id="322" name="Google Shape;322;p38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8"/>
          <p:cNvSpPr txBox="1">
            <a:spLocks noGrp="1"/>
          </p:cNvSpPr>
          <p:nvPr>
            <p:ph type="subTitle" idx="4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4" name="Google Shape;324;p38" descr="An image showing the IDE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5425" y="632550"/>
            <a:ext cx="2575777" cy="21784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Simple Shiny for Python app</a:t>
            </a:r>
            <a:endParaRPr/>
          </a:p>
        </p:txBody>
      </p:sp>
      <p:sp>
        <p:nvSpPr>
          <p:cNvPr id="330" name="Google Shape;330;p39"/>
          <p:cNvSpPr txBox="1">
            <a:spLocks noGrp="1"/>
          </p:cNvSpPr>
          <p:nvPr>
            <p:ph type="subTitle" idx="1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9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332" name="Google Shape;332;p39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3" name="Google Shape;333;p39" descr="A screen show of the skeleton of a Shiny ap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9874" y="935175"/>
            <a:ext cx="4814174" cy="30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40" descr="The IDE with the Shiny app skeleton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7263"/>
            <a:ext cx="8839204" cy="432896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9" name="Google Shape;339;p40"/>
          <p:cNvSpPr txBox="1"/>
          <p:nvPr/>
        </p:nvSpPr>
        <p:spPr>
          <a:xfrm>
            <a:off x="1527627" y="-32502"/>
            <a:ext cx="255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Click to Run App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0" name="Google Shape;340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39" idx="3"/>
          </p:cNvCxnSpPr>
          <p:nvPr/>
        </p:nvCxnSpPr>
        <p:spPr>
          <a:xfrm>
            <a:off x="4079127" y="198348"/>
            <a:ext cx="706800" cy="264900"/>
          </a:xfrm>
          <a:prstGeom prst="bentConnector3">
            <a:avLst>
              <a:gd name="adj1" fmla="val 10115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1" name="Google Shape;341;p40"/>
          <p:cNvSpPr txBox="1"/>
          <p:nvPr/>
        </p:nvSpPr>
        <p:spPr>
          <a:xfrm>
            <a:off x="6248575" y="1665750"/>
            <a:ext cx="174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🤔</a:t>
            </a:r>
            <a:endParaRPr sz="8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48DF77-CD0D-C54C-C52E-B20FD4597A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1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a slider bar</a:t>
            </a:r>
            <a:endParaRPr/>
          </a:p>
        </p:txBody>
      </p:sp>
      <p:sp>
        <p:nvSpPr>
          <p:cNvPr id="347" name="Google Shape;347;p41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sp>
        <p:nvSpPr>
          <p:cNvPr id="348" name="Google Shape;348;p41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1"/>
          <p:cNvSpPr txBox="1"/>
          <p:nvPr/>
        </p:nvSpPr>
        <p:spPr>
          <a:xfrm>
            <a:off x="3256425" y="290150"/>
            <a:ext cx="55692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ui.input_slider</a:t>
            </a: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(id = "n",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  label = "Multiply by 2:",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  min = 1, 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  max = 10,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  value = 5)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350" name="Google Shape;350;p41" descr="The code showing how to add a slider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5437" y="2392250"/>
            <a:ext cx="3651176" cy="22872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351" name="Google Shape;351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49" idx="2"/>
          </p:cNvCxnSpPr>
          <p:nvPr/>
        </p:nvCxnSpPr>
        <p:spPr>
          <a:xfrm>
            <a:off x="6041025" y="1783250"/>
            <a:ext cx="655500" cy="1256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2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 a slider bar 2</a:t>
            </a:r>
            <a:endParaRPr dirty="0"/>
          </a:p>
        </p:txBody>
      </p:sp>
      <p:sp>
        <p:nvSpPr>
          <p:cNvPr id="357" name="Google Shape;357;p42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pic>
        <p:nvPicPr>
          <p:cNvPr id="359" name="Google Shape;359;p42" descr="A code block slowing a slider being added 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419" y="152400"/>
            <a:ext cx="5752182" cy="4538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3" descr="code block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96774" cy="484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3"/>
          <p:cNvSpPr txBox="1"/>
          <p:nvPr/>
        </p:nvSpPr>
        <p:spPr>
          <a:xfrm>
            <a:off x="6456775" y="1022750"/>
            <a:ext cx="174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🤩</a:t>
            </a:r>
            <a:endParaRPr sz="8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6" name="Google Shape;366;p43"/>
          <p:cNvSpPr txBox="1"/>
          <p:nvPr/>
        </p:nvSpPr>
        <p:spPr>
          <a:xfrm>
            <a:off x="6456775" y="2402125"/>
            <a:ext cx="174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😐</a:t>
            </a:r>
            <a:endParaRPr sz="8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6FF67-1353-C2B0-D3E4-FACD03211C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44" descr="code block introducing the server section of the shine app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3399" y="1726450"/>
            <a:ext cx="3997150" cy="313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4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Server Logic</a:t>
            </a:r>
            <a:endParaRPr/>
          </a:p>
        </p:txBody>
      </p:sp>
      <p:sp>
        <p:nvSpPr>
          <p:cNvPr id="373" name="Google Shape;373;p44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374" name="Google Shape;374;p44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4"/>
          <p:cNvSpPr txBox="1"/>
          <p:nvPr/>
        </p:nvSpPr>
        <p:spPr>
          <a:xfrm>
            <a:off x="4017325" y="290150"/>
            <a:ext cx="38493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@render.text</a:t>
            </a:r>
            <a:endParaRPr sz="1700"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7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</a:t>
            </a: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result():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return input.n() * 2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cxnSp>
        <p:nvCxnSpPr>
          <p:cNvPr id="376" name="Google Shape;376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767600" y="1219075"/>
            <a:ext cx="776700" cy="2964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 Server Logic 3</a:t>
            </a:r>
            <a:endParaRPr dirty="0"/>
          </a:p>
        </p:txBody>
      </p:sp>
      <p:sp>
        <p:nvSpPr>
          <p:cNvPr id="382" name="Google Shape;382;p45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383" name="Google Shape;383;p45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4" name="Google Shape;384;p45" descr="code block adding the server logic 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419" y="152400"/>
            <a:ext cx="551266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46" descr="code block with the server logic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7499" cy="481574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6"/>
          <p:cNvSpPr txBox="1"/>
          <p:nvPr/>
        </p:nvSpPr>
        <p:spPr>
          <a:xfrm>
            <a:off x="6456775" y="1563925"/>
            <a:ext cx="174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😐</a:t>
            </a:r>
            <a:endParaRPr sz="8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1BFBC-4049-9799-30B5-D253212E05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7"/>
          <p:cNvSpPr txBox="1">
            <a:spLocks noGrp="1"/>
          </p:cNvSpPr>
          <p:nvPr>
            <p:ph type="title"/>
          </p:nvPr>
        </p:nvSpPr>
        <p:spPr>
          <a:xfrm>
            <a:off x="409195" y="792456"/>
            <a:ext cx="230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Send output to UI</a:t>
            </a:r>
            <a:endParaRPr/>
          </a:p>
        </p:txBody>
      </p:sp>
      <p:sp>
        <p:nvSpPr>
          <p:cNvPr id="396" name="Google Shape;396;p47"/>
          <p:cNvSpPr txBox="1">
            <a:spLocks noGrp="1"/>
          </p:cNvSpPr>
          <p:nvPr>
            <p:ph type="title" idx="2"/>
          </p:nvPr>
        </p:nvSpPr>
        <p:spPr>
          <a:xfrm>
            <a:off x="409200" y="508256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Step 4</a:t>
            </a:r>
            <a:endParaRPr/>
          </a:p>
        </p:txBody>
      </p:sp>
      <p:sp>
        <p:nvSpPr>
          <p:cNvPr id="397" name="Google Shape;397;p47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8" name="Google Shape;398;p47" descr="code code adding a line to send the output back to the GU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301" y="1271525"/>
            <a:ext cx="4104200" cy="3602449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7"/>
          <p:cNvSpPr txBox="1"/>
          <p:nvPr/>
        </p:nvSpPr>
        <p:spPr>
          <a:xfrm>
            <a:off x="4130738" y="423975"/>
            <a:ext cx="3849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ui.output_text(“result”)</a:t>
            </a:r>
            <a:endParaRPr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cxnSp>
        <p:nvCxnSpPr>
          <p:cNvPr id="400" name="Google Shape;400;p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99" idx="2"/>
          </p:cNvCxnSpPr>
          <p:nvPr/>
        </p:nvCxnSpPr>
        <p:spPr>
          <a:xfrm flipH="1">
            <a:off x="5302388" y="870375"/>
            <a:ext cx="753000" cy="207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48" descr="code block pointing out a comma separating the arguments of the .ui.oage_fluid() funct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37149" cy="45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8"/>
          <p:cNvSpPr txBox="1"/>
          <p:nvPr/>
        </p:nvSpPr>
        <p:spPr>
          <a:xfrm>
            <a:off x="6594125" y="1227375"/>
            <a:ext cx="174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🥳</a:t>
            </a:r>
            <a:endParaRPr sz="8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7" name="Google Shape;407;p48" descr="A black and white drawing of a hand pointing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836625" y="1861400"/>
            <a:ext cx="747250" cy="3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48"/>
          <p:cNvSpPr txBox="1"/>
          <p:nvPr/>
        </p:nvSpPr>
        <p:spPr>
          <a:xfrm>
            <a:off x="3507675" y="1870149"/>
            <a:ext cx="1913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Don’t forget the comma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F6961-BC06-9A55-648A-363018AE28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49" descr="code block highliting the 3 steps all Shiny apps follow &#10;1. User input&#10;2. Server code reacts to the input and recalculates&#10;3. GUI reflects the chan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3450" y="698325"/>
            <a:ext cx="4377101" cy="40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9"/>
          <p:cNvSpPr txBox="1">
            <a:spLocks noGrp="1"/>
          </p:cNvSpPr>
          <p:nvPr>
            <p:ph type="ctrTitle" idx="4294967295"/>
          </p:nvPr>
        </p:nvSpPr>
        <p:spPr>
          <a:xfrm>
            <a:off x="94875" y="114525"/>
            <a:ext cx="3985800" cy="49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How does Shiny </a:t>
            </a:r>
            <a:r>
              <a:rPr lang="en" sz="24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Work</a:t>
            </a:r>
            <a:r>
              <a:rPr lang="en" sz="2400" b="1">
                <a:solidFill>
                  <a:schemeClr val="dk2"/>
                </a:solidFill>
              </a:rPr>
              <a:t>?</a:t>
            </a:r>
            <a:endParaRPr sz="2400" b="1">
              <a:solidFill>
                <a:srgbClr val="3676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15" name="Google Shape;415;p49" descr="arrow pointing to User Input"/>
          <p:cNvGrpSpPr/>
          <p:nvPr/>
        </p:nvGrpSpPr>
        <p:grpSpPr>
          <a:xfrm>
            <a:off x="5494775" y="413450"/>
            <a:ext cx="2992625" cy="1225775"/>
            <a:chOff x="5494775" y="413450"/>
            <a:chExt cx="2992625" cy="1225775"/>
          </a:xfrm>
        </p:grpSpPr>
        <p:sp>
          <p:nvSpPr>
            <p:cNvPr id="416" name="Google Shape;416;p49"/>
            <p:cNvSpPr txBox="1"/>
            <p:nvPr/>
          </p:nvSpPr>
          <p:spPr>
            <a:xfrm>
              <a:off x="6066700" y="413450"/>
              <a:ext cx="24207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1. User moves slider</a:t>
              </a:r>
              <a:endParaRPr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7" name="Google Shape;417;p49"/>
            <p:cNvSpPr/>
            <p:nvPr/>
          </p:nvSpPr>
          <p:spPr>
            <a:xfrm>
              <a:off x="5494775" y="799075"/>
              <a:ext cx="1898525" cy="840150"/>
            </a:xfrm>
            <a:custGeom>
              <a:avLst/>
              <a:gdLst/>
              <a:ahLst/>
              <a:cxnLst/>
              <a:rect l="l" t="t" r="r" b="b"/>
              <a:pathLst>
                <a:path w="75941" h="33606" extrusionOk="0">
                  <a:moveTo>
                    <a:pt x="75941" y="0"/>
                  </a:moveTo>
                  <a:cubicBezTo>
                    <a:pt x="70821" y="4706"/>
                    <a:pt x="57876" y="22637"/>
                    <a:pt x="45219" y="28238"/>
                  </a:cubicBezTo>
                  <a:cubicBezTo>
                    <a:pt x="32562" y="33839"/>
                    <a:pt x="7537" y="32711"/>
                    <a:pt x="0" y="33606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8" name="Google Shape;418;p49" descr="arrow pointing to Serve code change "/>
          <p:cNvGrpSpPr/>
          <p:nvPr/>
        </p:nvGrpSpPr>
        <p:grpSpPr>
          <a:xfrm>
            <a:off x="5819700" y="1973775"/>
            <a:ext cx="3014050" cy="2975175"/>
            <a:chOff x="5819700" y="1973775"/>
            <a:chExt cx="3014050" cy="2975175"/>
          </a:xfrm>
        </p:grpSpPr>
        <p:sp>
          <p:nvSpPr>
            <p:cNvPr id="419" name="Google Shape;419;p49"/>
            <p:cNvSpPr/>
            <p:nvPr/>
          </p:nvSpPr>
          <p:spPr>
            <a:xfrm>
              <a:off x="5819700" y="1973775"/>
              <a:ext cx="1670050" cy="2037050"/>
            </a:xfrm>
            <a:custGeom>
              <a:avLst/>
              <a:gdLst/>
              <a:ahLst/>
              <a:cxnLst/>
              <a:rect l="l" t="t" r="r" b="b"/>
              <a:pathLst>
                <a:path w="66802" h="81482" extrusionOk="0">
                  <a:moveTo>
                    <a:pt x="39859" y="0"/>
                  </a:moveTo>
                  <a:cubicBezTo>
                    <a:pt x="44336" y="5926"/>
                    <a:pt x="65603" y="23526"/>
                    <a:pt x="66718" y="35555"/>
                  </a:cubicBezTo>
                  <a:cubicBezTo>
                    <a:pt x="67833" y="47584"/>
                    <a:pt x="57668" y="64519"/>
                    <a:pt x="46548" y="72173"/>
                  </a:cubicBezTo>
                  <a:cubicBezTo>
                    <a:pt x="35428" y="79828"/>
                    <a:pt x="7758" y="79931"/>
                    <a:pt x="0" y="81482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" name="Google Shape;420;p49"/>
            <p:cNvSpPr txBox="1"/>
            <p:nvPr/>
          </p:nvSpPr>
          <p:spPr>
            <a:xfrm>
              <a:off x="6413050" y="3979350"/>
              <a:ext cx="2420700" cy="9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2. Server code reacts to </a:t>
              </a:r>
              <a:r>
                <a:rPr lang="en" sz="17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input</a:t>
              </a:r>
              <a:r>
                <a:rPr lang="en" sz="17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 change and builds output</a:t>
              </a:r>
              <a:endParaRPr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21" name="Google Shape;421;p49" descr="Arrow pointing to output being sent back to GUI"/>
          <p:cNvGrpSpPr/>
          <p:nvPr/>
        </p:nvGrpSpPr>
        <p:grpSpPr>
          <a:xfrm>
            <a:off x="46550" y="1819875"/>
            <a:ext cx="3014452" cy="1981495"/>
            <a:chOff x="46550" y="1819875"/>
            <a:chExt cx="3014452" cy="1981495"/>
          </a:xfrm>
        </p:grpSpPr>
        <p:sp>
          <p:nvSpPr>
            <p:cNvPr id="422" name="Google Shape;422;p49"/>
            <p:cNvSpPr/>
            <p:nvPr/>
          </p:nvSpPr>
          <p:spPr>
            <a:xfrm>
              <a:off x="1680052" y="2609870"/>
              <a:ext cx="1380950" cy="1191500"/>
            </a:xfrm>
            <a:custGeom>
              <a:avLst/>
              <a:gdLst/>
              <a:ahLst/>
              <a:cxnLst/>
              <a:rect l="l" t="t" r="r" b="b"/>
              <a:pathLst>
                <a:path w="55238" h="47660" extrusionOk="0">
                  <a:moveTo>
                    <a:pt x="54132" y="47660"/>
                  </a:moveTo>
                  <a:cubicBezTo>
                    <a:pt x="48753" y="46988"/>
                    <a:pt x="30083" y="46419"/>
                    <a:pt x="21859" y="43626"/>
                  </a:cubicBezTo>
                  <a:cubicBezTo>
                    <a:pt x="13636" y="40833"/>
                    <a:pt x="8411" y="35351"/>
                    <a:pt x="4791" y="30903"/>
                  </a:cubicBezTo>
                  <a:cubicBezTo>
                    <a:pt x="1171" y="26455"/>
                    <a:pt x="499" y="21025"/>
                    <a:pt x="137" y="16939"/>
                  </a:cubicBezTo>
                  <a:cubicBezTo>
                    <a:pt x="-225" y="12853"/>
                    <a:pt x="-19" y="9181"/>
                    <a:pt x="2619" y="6388"/>
                  </a:cubicBezTo>
                  <a:cubicBezTo>
                    <a:pt x="5257" y="3595"/>
                    <a:pt x="7193" y="971"/>
                    <a:pt x="15963" y="182"/>
                  </a:cubicBezTo>
                  <a:cubicBezTo>
                    <a:pt x="24733" y="-607"/>
                    <a:pt x="48692" y="1408"/>
                    <a:pt x="55238" y="1653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" name="Google Shape;423;p49"/>
            <p:cNvSpPr txBox="1"/>
            <p:nvPr/>
          </p:nvSpPr>
          <p:spPr>
            <a:xfrm>
              <a:off x="46550" y="1819875"/>
              <a:ext cx="2420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3. </a:t>
              </a:r>
              <a:r>
                <a:rPr lang="en" sz="17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Output</a:t>
              </a:r>
              <a:r>
                <a:rPr lang="en" sz="17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 is sent to the UI</a:t>
              </a:r>
              <a:endParaRPr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0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User Interface</a:t>
            </a:r>
            <a:endParaRPr/>
          </a:p>
        </p:txBody>
      </p:sp>
      <p:sp>
        <p:nvSpPr>
          <p:cNvPr id="429" name="Google Shape;429;p50"/>
          <p:cNvSpPr txBox="1">
            <a:spLocks noGrp="1"/>
          </p:cNvSpPr>
          <p:nvPr>
            <p:ph type="body" idx="1"/>
          </p:nvPr>
        </p:nvSpPr>
        <p:spPr>
          <a:xfrm>
            <a:off x="438775" y="1512250"/>
            <a:ext cx="4133100" cy="2891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2600"/>
              <a:t>Define the visual layout of your app</a:t>
            </a:r>
            <a:endParaRPr sz="2600"/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2100" b="1"/>
              <a:t>inputs</a:t>
            </a:r>
            <a:r>
              <a:rPr lang="en" sz="2100"/>
              <a:t> and </a:t>
            </a:r>
            <a:r>
              <a:rPr lang="en" sz="2100" b="1"/>
              <a:t>outputs</a:t>
            </a:r>
            <a:endParaRPr sz="2100" b="1"/>
          </a:p>
        </p:txBody>
      </p:sp>
      <p:sp>
        <p:nvSpPr>
          <p:cNvPr id="430" name="Google Shape;430;p50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50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2" name="Google Shape;432;p50" descr="A code block looking into the UI part of the Shiny app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200" y="1842673"/>
            <a:ext cx="4210675" cy="17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51" descr="Image showing the results of changing the iu.input_slide(0 funct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1050" y="1395594"/>
            <a:ext cx="4114401" cy="151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1" descr="Code block detailing arguments of the ui.input_slider(0 function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350" y="1316576"/>
            <a:ext cx="3951189" cy="1802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1" name="Google Shape;441;p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6550" y="1395600"/>
            <a:ext cx="7909425" cy="1297376"/>
            <a:chOff x="696550" y="1395600"/>
            <a:chExt cx="7909425" cy="1297376"/>
          </a:xfrm>
        </p:grpSpPr>
        <p:sp>
          <p:nvSpPr>
            <p:cNvPr id="442" name="Google Shape;442;p51"/>
            <p:cNvSpPr/>
            <p:nvPr/>
          </p:nvSpPr>
          <p:spPr>
            <a:xfrm>
              <a:off x="696550" y="1738976"/>
              <a:ext cx="3594000" cy="954000"/>
            </a:xfrm>
            <a:prstGeom prst="roundRect">
              <a:avLst>
                <a:gd name="adj" fmla="val 10137"/>
              </a:avLst>
            </a:prstGeom>
            <a:solidFill>
              <a:srgbClr val="C9DAF8">
                <a:alpha val="41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3" name="Google Shape;443;p51"/>
            <p:cNvSpPr/>
            <p:nvPr/>
          </p:nvSpPr>
          <p:spPr>
            <a:xfrm>
              <a:off x="4491475" y="1395600"/>
              <a:ext cx="4114500" cy="954000"/>
            </a:xfrm>
            <a:prstGeom prst="roundRect">
              <a:avLst>
                <a:gd name="adj" fmla="val 10137"/>
              </a:avLst>
            </a:prstGeom>
            <a:solidFill>
              <a:srgbClr val="C9DAF8">
                <a:alpha val="41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4" name="Google Shape;444;p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5184" y="2390533"/>
            <a:ext cx="4280549" cy="645900"/>
            <a:chOff x="714325" y="2251850"/>
            <a:chExt cx="4280549" cy="645900"/>
          </a:xfrm>
        </p:grpSpPr>
        <p:sp>
          <p:nvSpPr>
            <p:cNvPr id="445" name="Google Shape;445;p51"/>
            <p:cNvSpPr/>
            <p:nvPr/>
          </p:nvSpPr>
          <p:spPr>
            <a:xfrm>
              <a:off x="714325" y="2563462"/>
              <a:ext cx="2096700" cy="247800"/>
            </a:xfrm>
            <a:prstGeom prst="roundRect">
              <a:avLst>
                <a:gd name="adj" fmla="val 10137"/>
              </a:avLst>
            </a:prstGeom>
            <a:solidFill>
              <a:srgbClr val="FF0000">
                <a:alpha val="41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6" name="Google Shape;446;p51"/>
            <p:cNvSpPr/>
            <p:nvPr/>
          </p:nvSpPr>
          <p:spPr>
            <a:xfrm>
              <a:off x="4491474" y="2251850"/>
              <a:ext cx="503400" cy="645900"/>
            </a:xfrm>
            <a:prstGeom prst="roundRect">
              <a:avLst>
                <a:gd name="adj" fmla="val 10137"/>
              </a:avLst>
            </a:prstGeom>
            <a:solidFill>
              <a:srgbClr val="FF0000">
                <a:alpha val="41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47" name="Google Shape;447;p51"/>
          <p:cNvSpPr txBox="1"/>
          <p:nvPr/>
        </p:nvSpPr>
        <p:spPr>
          <a:xfrm>
            <a:off x="3459525" y="789275"/>
            <a:ext cx="1576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6D9EEB"/>
                </a:solidFill>
                <a:latin typeface="Open Sans"/>
                <a:ea typeface="Open Sans"/>
                <a:cs typeface="Open Sans"/>
                <a:sym typeface="Open Sans"/>
              </a:rPr>
              <a:t>Input</a:t>
            </a:r>
            <a:endParaRPr sz="2100" b="1">
              <a:solidFill>
                <a:srgbClr val="6D9EE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8" name="Google Shape;448;p51"/>
          <p:cNvSpPr txBox="1"/>
          <p:nvPr/>
        </p:nvSpPr>
        <p:spPr>
          <a:xfrm>
            <a:off x="3459525" y="3062450"/>
            <a:ext cx="1576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E06666"/>
                </a:solidFill>
                <a:latin typeface="Open Sans"/>
                <a:ea typeface="Open Sans"/>
                <a:cs typeface="Open Sans"/>
                <a:sym typeface="Open Sans"/>
              </a:rPr>
              <a:t>Output</a:t>
            </a:r>
            <a:endParaRPr sz="2100" b="1">
              <a:solidFill>
                <a:srgbClr val="E0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A7A45-8DA1-7078-6135-C4871999A2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2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- Inputs</a:t>
            </a:r>
            <a:endParaRPr/>
          </a:p>
        </p:txBody>
      </p:sp>
      <p:sp>
        <p:nvSpPr>
          <p:cNvPr id="454" name="Google Shape;454;p52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52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6" name="Google Shape;456;p52" descr="An image showing various available types of inpu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7934" y="1276126"/>
            <a:ext cx="5768125" cy="30811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3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UI – Inputs 2</a:t>
            </a:r>
            <a:endParaRPr dirty="0"/>
          </a:p>
        </p:txBody>
      </p:sp>
      <p:sp>
        <p:nvSpPr>
          <p:cNvPr id="464" name="Google Shape;464;p53"/>
          <p:cNvSpPr txBox="1"/>
          <p:nvPr/>
        </p:nvSpPr>
        <p:spPr>
          <a:xfrm>
            <a:off x="775800" y="1629175"/>
            <a:ext cx="3545400" cy="26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All inputs take the same first two arguments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lang="en" sz="17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</a:t>
            </a: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an identifier used to refer to input’s value in the server code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Open Sans"/>
              <a:buChar char="●"/>
            </a:pPr>
            <a:r>
              <a:rPr lang="en" sz="17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label</a:t>
            </a: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a description for the input that will appear next to it.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5" name="Google Shape;465;p53" descr="Image showing the components of an input function"/>
          <p:cNvPicPr preferRelativeResize="0"/>
          <p:nvPr/>
        </p:nvPicPr>
        <p:blipFill rotWithShape="1">
          <a:blip r:embed="rId3">
            <a:alphaModFix/>
          </a:blip>
          <a:srcRect t="21614" b="22706"/>
          <a:stretch/>
        </p:blipFill>
        <p:spPr>
          <a:xfrm>
            <a:off x="4572000" y="1612750"/>
            <a:ext cx="3951199" cy="100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3" descr="A line with a blue circle and a blue square with black number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8432" y="2814250"/>
            <a:ext cx="2718331" cy="100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54" descr="image showing the elements of an ui-input_slider() function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102" y="1204325"/>
            <a:ext cx="4047799" cy="11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4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Accessing Inputs in the Server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06073" y="4295825"/>
            <a:ext cx="894753" cy="125825"/>
          </a:xfrm>
          <a:custGeom>
            <a:avLst/>
            <a:gdLst/>
            <a:ahLst/>
            <a:cxnLst/>
            <a:rect l="l" t="t" r="r" b="b"/>
            <a:pathLst>
              <a:path w="84871" h="5033" extrusionOk="0">
                <a:moveTo>
                  <a:pt x="1490" y="902"/>
                </a:moveTo>
                <a:cubicBezTo>
                  <a:pt x="28514" y="3152"/>
                  <a:pt x="55723" y="1542"/>
                  <a:pt x="82841" y="1542"/>
                </a:cubicBezTo>
                <a:cubicBezTo>
                  <a:pt x="84872" y="1542"/>
                  <a:pt x="78784" y="1756"/>
                  <a:pt x="76756" y="1863"/>
                </a:cubicBezTo>
                <a:cubicBezTo>
                  <a:pt x="72810" y="2071"/>
                  <a:pt x="68853" y="2004"/>
                  <a:pt x="64906" y="2183"/>
                </a:cubicBezTo>
                <a:cubicBezTo>
                  <a:pt x="52746" y="2735"/>
                  <a:pt x="40567" y="2823"/>
                  <a:pt x="28394" y="2823"/>
                </a:cubicBezTo>
                <a:cubicBezTo>
                  <a:pt x="25191" y="2823"/>
                  <a:pt x="34799" y="2823"/>
                  <a:pt x="38002" y="2823"/>
                </a:cubicBezTo>
                <a:cubicBezTo>
                  <a:pt x="45369" y="2823"/>
                  <a:pt x="52735" y="2823"/>
                  <a:pt x="60102" y="2823"/>
                </a:cubicBezTo>
                <a:cubicBezTo>
                  <a:pt x="60743" y="2823"/>
                  <a:pt x="59461" y="2823"/>
                  <a:pt x="58820" y="2823"/>
                </a:cubicBezTo>
                <a:cubicBezTo>
                  <a:pt x="56044" y="2823"/>
                  <a:pt x="53269" y="2823"/>
                  <a:pt x="50493" y="2823"/>
                </a:cubicBezTo>
                <a:cubicBezTo>
                  <a:pt x="42803" y="2823"/>
                  <a:pt x="35116" y="2490"/>
                  <a:pt x="27433" y="2183"/>
                </a:cubicBezTo>
                <a:cubicBezTo>
                  <a:pt x="22738" y="1995"/>
                  <a:pt x="18040" y="1863"/>
                  <a:pt x="13341" y="1863"/>
                </a:cubicBezTo>
                <a:cubicBezTo>
                  <a:pt x="11949" y="1863"/>
                  <a:pt x="16113" y="2140"/>
                  <a:pt x="17504" y="2183"/>
                </a:cubicBezTo>
                <a:cubicBezTo>
                  <a:pt x="21025" y="2293"/>
                  <a:pt x="21027" y="2183"/>
                  <a:pt x="24550" y="2183"/>
                </a:cubicBezTo>
                <a:cubicBezTo>
                  <a:pt x="30849" y="2183"/>
                  <a:pt x="37148" y="2183"/>
                  <a:pt x="43447" y="2183"/>
                </a:cubicBezTo>
                <a:cubicBezTo>
                  <a:pt x="45593" y="2183"/>
                  <a:pt x="39182" y="2670"/>
                  <a:pt x="37041" y="2823"/>
                </a:cubicBezTo>
                <a:cubicBezTo>
                  <a:pt x="31074" y="3249"/>
                  <a:pt x="25086" y="3288"/>
                  <a:pt x="19106" y="3464"/>
                </a:cubicBezTo>
                <a:cubicBezTo>
                  <a:pt x="16385" y="3544"/>
                  <a:pt x="16381" y="3346"/>
                  <a:pt x="13661" y="3464"/>
                </a:cubicBezTo>
                <a:cubicBezTo>
                  <a:pt x="12688" y="3506"/>
                  <a:pt x="10784" y="3593"/>
                  <a:pt x="11739" y="3784"/>
                </a:cubicBezTo>
                <a:cubicBezTo>
                  <a:pt x="23912" y="6217"/>
                  <a:pt x="36481" y="1475"/>
                  <a:pt x="48892" y="1222"/>
                </a:cubicBezTo>
                <a:cubicBezTo>
                  <a:pt x="54122" y="1115"/>
                  <a:pt x="59354" y="1222"/>
                  <a:pt x="64585" y="1222"/>
                </a:cubicBezTo>
                <a:cubicBezTo>
                  <a:pt x="65386" y="1222"/>
                  <a:pt x="66954" y="992"/>
                  <a:pt x="66187" y="1222"/>
                </a:cubicBezTo>
                <a:cubicBezTo>
                  <a:pt x="48898" y="6411"/>
                  <a:pt x="30110" y="2823"/>
                  <a:pt x="12059" y="2823"/>
                </a:cubicBezTo>
                <a:cubicBezTo>
                  <a:pt x="8322" y="2823"/>
                  <a:pt x="19532" y="2823"/>
                  <a:pt x="23269" y="2823"/>
                </a:cubicBezTo>
                <a:cubicBezTo>
                  <a:pt x="32878" y="2823"/>
                  <a:pt x="42486" y="2823"/>
                  <a:pt x="52095" y="2823"/>
                </a:cubicBezTo>
                <a:cubicBezTo>
                  <a:pt x="54817" y="2823"/>
                  <a:pt x="54817" y="2823"/>
                  <a:pt x="57539" y="2823"/>
                </a:cubicBezTo>
                <a:cubicBezTo>
                  <a:pt x="58981" y="2823"/>
                  <a:pt x="61864" y="2823"/>
                  <a:pt x="60422" y="2823"/>
                </a:cubicBezTo>
                <a:cubicBezTo>
                  <a:pt x="48678" y="2823"/>
                  <a:pt x="36921" y="3381"/>
                  <a:pt x="25191" y="2823"/>
                </a:cubicBezTo>
                <a:cubicBezTo>
                  <a:pt x="21027" y="2625"/>
                  <a:pt x="16869" y="2183"/>
                  <a:pt x="12700" y="2183"/>
                </a:cubicBezTo>
                <a:cubicBezTo>
                  <a:pt x="12060" y="2183"/>
                  <a:pt x="10779" y="2183"/>
                  <a:pt x="11419" y="2183"/>
                </a:cubicBezTo>
                <a:cubicBezTo>
                  <a:pt x="13341" y="2183"/>
                  <a:pt x="13341" y="2183"/>
                  <a:pt x="15262" y="2183"/>
                </a:cubicBezTo>
                <a:cubicBezTo>
                  <a:pt x="24443" y="2183"/>
                  <a:pt x="33625" y="2183"/>
                  <a:pt x="42806" y="2183"/>
                </a:cubicBezTo>
                <a:cubicBezTo>
                  <a:pt x="48144" y="2183"/>
                  <a:pt x="53482" y="2183"/>
                  <a:pt x="58820" y="2183"/>
                </a:cubicBezTo>
                <a:cubicBezTo>
                  <a:pt x="61223" y="2183"/>
                  <a:pt x="65935" y="1524"/>
                  <a:pt x="63625" y="2183"/>
                </a:cubicBezTo>
                <a:cubicBezTo>
                  <a:pt x="49764" y="6140"/>
                  <a:pt x="34800" y="2999"/>
                  <a:pt x="20387" y="2823"/>
                </a:cubicBezTo>
                <a:cubicBezTo>
                  <a:pt x="14300" y="2749"/>
                  <a:pt x="14303" y="2610"/>
                  <a:pt x="8216" y="2503"/>
                </a:cubicBezTo>
                <a:cubicBezTo>
                  <a:pt x="5865" y="2462"/>
                  <a:pt x="-1169" y="2417"/>
                  <a:pt x="1170" y="2183"/>
                </a:cubicBezTo>
                <a:cubicBezTo>
                  <a:pt x="18061" y="495"/>
                  <a:pt x="35449" y="-1464"/>
                  <a:pt x="52095" y="1863"/>
                </a:cubicBezTo>
                <a:cubicBezTo>
                  <a:pt x="52896" y="2023"/>
                  <a:pt x="51304" y="2082"/>
                  <a:pt x="50493" y="2183"/>
                </a:cubicBezTo>
                <a:cubicBezTo>
                  <a:pt x="45609" y="2793"/>
                  <a:pt x="40676" y="2910"/>
                  <a:pt x="35760" y="3144"/>
                </a:cubicBezTo>
                <a:cubicBezTo>
                  <a:pt x="28825" y="3474"/>
                  <a:pt x="21885" y="3784"/>
                  <a:pt x="14942" y="3784"/>
                </a:cubicBezTo>
                <a:cubicBezTo>
                  <a:pt x="13651" y="3784"/>
                  <a:pt x="16215" y="3525"/>
                  <a:pt x="17504" y="3464"/>
                </a:cubicBezTo>
                <a:cubicBezTo>
                  <a:pt x="19584" y="3365"/>
                  <a:pt x="19586" y="3506"/>
                  <a:pt x="21668" y="3464"/>
                </a:cubicBezTo>
                <a:cubicBezTo>
                  <a:pt x="28500" y="3327"/>
                  <a:pt x="35333" y="3256"/>
                  <a:pt x="42166" y="3144"/>
                </a:cubicBezTo>
                <a:cubicBezTo>
                  <a:pt x="47612" y="3055"/>
                  <a:pt x="47608" y="2823"/>
                  <a:pt x="53055" y="2823"/>
                </a:cubicBezTo>
                <a:cubicBezTo>
                  <a:pt x="57113" y="2823"/>
                  <a:pt x="60035" y="3080"/>
                  <a:pt x="59141" y="3144"/>
                </a:cubicBezTo>
                <a:cubicBezTo>
                  <a:pt x="44657" y="4178"/>
                  <a:pt x="30104" y="3784"/>
                  <a:pt x="15583" y="3784"/>
                </a:cubicBezTo>
                <a:cubicBezTo>
                  <a:pt x="11740" y="3784"/>
                  <a:pt x="23270" y="3784"/>
                  <a:pt x="27113" y="3784"/>
                </a:cubicBezTo>
                <a:cubicBezTo>
                  <a:pt x="34266" y="3784"/>
                  <a:pt x="41419" y="3585"/>
                  <a:pt x="48571" y="3464"/>
                </a:cubicBezTo>
                <a:cubicBezTo>
                  <a:pt x="52307" y="3401"/>
                  <a:pt x="56044" y="3464"/>
                  <a:pt x="59781" y="3464"/>
                </a:cubicBezTo>
                <a:cubicBezTo>
                  <a:pt x="60422" y="3464"/>
                  <a:pt x="61698" y="3385"/>
                  <a:pt x="61062" y="3464"/>
                </a:cubicBezTo>
                <a:cubicBezTo>
                  <a:pt x="51737" y="4629"/>
                  <a:pt x="42275" y="4104"/>
                  <a:pt x="32878" y="4104"/>
                </a:cubicBezTo>
                <a:cubicBezTo>
                  <a:pt x="26151" y="4104"/>
                  <a:pt x="18947" y="6280"/>
                  <a:pt x="12700" y="3784"/>
                </a:cubicBezTo>
                <a:cubicBezTo>
                  <a:pt x="9521" y="2514"/>
                  <a:pt x="19527" y="3220"/>
                  <a:pt x="22949" y="3144"/>
                </a:cubicBezTo>
                <a:cubicBezTo>
                  <a:pt x="33409" y="2912"/>
                  <a:pt x="43881" y="2420"/>
                  <a:pt x="54336" y="2823"/>
                </a:cubicBezTo>
                <a:cubicBezTo>
                  <a:pt x="54996" y="2848"/>
                  <a:pt x="56268" y="3026"/>
                  <a:pt x="55618" y="3144"/>
                </a:cubicBezTo>
                <a:cubicBezTo>
                  <a:pt x="45009" y="5074"/>
                  <a:pt x="34050" y="3714"/>
                  <a:pt x="23269" y="3464"/>
                </a:cubicBezTo>
                <a:cubicBezTo>
                  <a:pt x="15237" y="3277"/>
                  <a:pt x="15262" y="3277"/>
                  <a:pt x="15262" y="3144"/>
                </a:cubicBezTo>
                <a:cubicBezTo>
                  <a:pt x="15262" y="259"/>
                  <a:pt x="21026" y="2895"/>
                  <a:pt x="23910" y="2823"/>
                </a:cubicBezTo>
                <a:cubicBezTo>
                  <a:pt x="32128" y="2618"/>
                  <a:pt x="40350" y="2503"/>
                  <a:pt x="48571" y="2503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476" name="Google Shape;476;p54" descr="the code in the server side that reacts to a change in the UI side "/>
          <p:cNvPicPr preferRelativeResize="0"/>
          <p:nvPr/>
        </p:nvPicPr>
        <p:blipFill rotWithShape="1">
          <a:blip r:embed="rId4">
            <a:alphaModFix/>
          </a:blip>
          <a:srcRect t="58210" b="15516"/>
          <a:stretch/>
        </p:blipFill>
        <p:spPr>
          <a:xfrm>
            <a:off x="1765500" y="3024575"/>
            <a:ext cx="5512649" cy="1271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7" name="Google Shape;477;p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457800" y="1413425"/>
            <a:ext cx="317700" cy="2601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5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</a:t>
            </a:r>
            <a:endParaRPr/>
          </a:p>
        </p:txBody>
      </p:sp>
      <p:sp>
        <p:nvSpPr>
          <p:cNvPr id="483" name="Google Shape;483;p55"/>
          <p:cNvSpPr txBox="1">
            <a:spLocks noGrp="1"/>
          </p:cNvSpPr>
          <p:nvPr>
            <p:ph type="body" idx="1"/>
          </p:nvPr>
        </p:nvSpPr>
        <p:spPr>
          <a:xfrm>
            <a:off x="665401" y="1512250"/>
            <a:ext cx="3382500" cy="2986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This application</a:t>
            </a:r>
            <a:r>
              <a:rPr lang="en"/>
              <a:t> has:</a:t>
            </a:r>
            <a:endParaRPr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3 Inputs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1 Output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Modify the “___” on line 15 with the various slider input id values.</a:t>
            </a:r>
            <a:endParaRPr/>
          </a:p>
        </p:txBody>
      </p:sp>
      <p:pic>
        <p:nvPicPr>
          <p:cNvPr id="486" name="Google Shape;486;p55" descr="An image showing 3 input_slider 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894" y="903777"/>
            <a:ext cx="3569376" cy="3335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6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 Function - Building Outputs</a:t>
            </a:r>
            <a:endParaRPr/>
          </a:p>
        </p:txBody>
      </p:sp>
      <p:pic>
        <p:nvPicPr>
          <p:cNvPr id="494" name="Google Shape;494;p56" descr="An image showing various available Output func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0723" y="1360650"/>
            <a:ext cx="5522550" cy="29716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7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Server Function - Building Outputs 2</a:t>
            </a:r>
            <a:endParaRPr dirty="0"/>
          </a:p>
        </p:txBody>
      </p:sp>
      <p:sp>
        <p:nvSpPr>
          <p:cNvPr id="501" name="Google Shape;501;p57"/>
          <p:cNvSpPr txBox="1">
            <a:spLocks noGrp="1"/>
          </p:cNvSpPr>
          <p:nvPr>
            <p:ph type="body" idx="1"/>
          </p:nvPr>
        </p:nvSpPr>
        <p:spPr>
          <a:xfrm>
            <a:off x="665400" y="1215971"/>
            <a:ext cx="7886700" cy="609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Building outputs is a three step process:</a:t>
            </a:r>
            <a:endParaRPr sz="1800"/>
          </a:p>
        </p:txBody>
      </p:sp>
      <p:sp>
        <p:nvSpPr>
          <p:cNvPr id="504" name="Google Shape;504;p57"/>
          <p:cNvSpPr txBox="1"/>
          <p:nvPr/>
        </p:nvSpPr>
        <p:spPr>
          <a:xfrm>
            <a:off x="532075" y="1860425"/>
            <a:ext cx="4611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AutoNum type="arabicPeriod"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Create a function in Python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05" name="Google Shape;505;p57" descr="A example of code to build outputs&#10;this step 1: is define a function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6538" y="1809575"/>
            <a:ext cx="3493826" cy="6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6" name="Google Shape;506;p57" descr="A example of code to build outputs&#10;this step 2: apply a @render_ decorator "/>
          <p:cNvGrpSpPr/>
          <p:nvPr/>
        </p:nvGrpSpPr>
        <p:grpSpPr>
          <a:xfrm>
            <a:off x="532075" y="2466150"/>
            <a:ext cx="8197313" cy="932700"/>
            <a:chOff x="532075" y="2466150"/>
            <a:chExt cx="8197313" cy="932700"/>
          </a:xfrm>
        </p:grpSpPr>
        <p:sp>
          <p:nvSpPr>
            <p:cNvPr id="507" name="Google Shape;507;p57"/>
            <p:cNvSpPr txBox="1"/>
            <p:nvPr/>
          </p:nvSpPr>
          <p:spPr>
            <a:xfrm>
              <a:off x="532075" y="2466150"/>
              <a:ext cx="4611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2.	Apply a </a:t>
              </a:r>
              <a:r>
                <a:rPr lang="en" sz="21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@render.___</a:t>
              </a:r>
              <a:r>
                <a:rPr lang="en" sz="21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 decorator</a:t>
              </a:r>
              <a:endParaRPr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508" name="Google Shape;508;p5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66538" y="2571750"/>
              <a:ext cx="3562851" cy="8271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09" name="Google Shape;509;p57"/>
            <p:cNvCxnSpPr/>
            <p:nvPr/>
          </p:nvCxnSpPr>
          <p:spPr>
            <a:xfrm>
              <a:off x="5228575" y="2466150"/>
              <a:ext cx="3346800" cy="0"/>
            </a:xfrm>
            <a:prstGeom prst="straightConnector1">
              <a:avLst/>
            </a:prstGeom>
            <a:noFill/>
            <a:ln w="9525" cap="flat" cmpd="sng">
              <a:solidFill>
                <a:srgbClr val="818184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10" name="Google Shape;510;p57" descr="A example of code to build outputs&#10;this step 3: add the function to the server "/>
          <p:cNvGrpSpPr/>
          <p:nvPr/>
        </p:nvGrpSpPr>
        <p:grpSpPr>
          <a:xfrm>
            <a:off x="532075" y="3467300"/>
            <a:ext cx="8197312" cy="1024525"/>
            <a:chOff x="532075" y="3467300"/>
            <a:chExt cx="8197312" cy="1024525"/>
          </a:xfrm>
        </p:grpSpPr>
        <p:sp>
          <p:nvSpPr>
            <p:cNvPr id="511" name="Google Shape;511;p57"/>
            <p:cNvSpPr txBox="1"/>
            <p:nvPr/>
          </p:nvSpPr>
          <p:spPr>
            <a:xfrm>
              <a:off x="532075" y="3467300"/>
              <a:ext cx="4611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3.	Add it to your server function</a:t>
              </a:r>
              <a:endParaRPr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512" name="Google Shape;512;p5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66537" y="3551426"/>
              <a:ext cx="3562850" cy="94039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13" name="Google Shape;513;p57"/>
            <p:cNvCxnSpPr/>
            <p:nvPr/>
          </p:nvCxnSpPr>
          <p:spPr>
            <a:xfrm>
              <a:off x="5228575" y="3467300"/>
              <a:ext cx="3346800" cy="0"/>
            </a:xfrm>
            <a:prstGeom prst="straightConnector1">
              <a:avLst/>
            </a:prstGeom>
            <a:noFill/>
            <a:ln w="9525" cap="flat" cmpd="sng">
              <a:solidFill>
                <a:srgbClr val="818184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8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Send Outputs to UI</a:t>
            </a:r>
            <a:endParaRPr/>
          </a:p>
        </p:txBody>
      </p:sp>
      <p:sp>
        <p:nvSpPr>
          <p:cNvPr id="519" name="Google Shape;519;p58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58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1" name="Google Shape;521;p58" descr="code that shows how to send output to U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100" y="1412639"/>
            <a:ext cx="4253409" cy="294706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3871" y="3939925"/>
            <a:ext cx="795000" cy="247800"/>
          </a:xfrm>
          <a:prstGeom prst="roundRect">
            <a:avLst>
              <a:gd name="adj" fmla="val 10137"/>
            </a:avLst>
          </a:prstGeom>
          <a:solidFill>
            <a:srgbClr val="FF0000">
              <a:alpha val="26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23" name="Google Shape;523;p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 flipH="1">
            <a:off x="4884225" y="3019250"/>
            <a:ext cx="493500" cy="878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24" name="Google Shape;524;p58"/>
          <p:cNvSpPr txBox="1"/>
          <p:nvPr/>
        </p:nvSpPr>
        <p:spPr>
          <a:xfrm>
            <a:off x="443250" y="1848325"/>
            <a:ext cx="27267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Output Functions</a:t>
            </a:r>
            <a:endParaRPr sz="1300"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ui.output_text()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ui.output_image()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ui.output_table()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ui.output_data_frame()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ui.output_code()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ui.output_text_verbatim()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ui.output_ui()</a:t>
            </a:r>
            <a:endParaRPr sz="13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9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Activity 2</a:t>
            </a:r>
            <a:endParaRPr dirty="0"/>
          </a:p>
        </p:txBody>
      </p:sp>
      <p:sp>
        <p:nvSpPr>
          <p:cNvPr id="530" name="Google Shape;530;p59"/>
          <p:cNvSpPr txBox="1">
            <a:spLocks noGrp="1"/>
          </p:cNvSpPr>
          <p:nvPr>
            <p:ph type="body" idx="1"/>
          </p:nvPr>
        </p:nvSpPr>
        <p:spPr>
          <a:xfrm>
            <a:off x="665401" y="1512250"/>
            <a:ext cx="3382500" cy="2986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This application</a:t>
            </a:r>
            <a:r>
              <a:rPr lang="en"/>
              <a:t> has:</a:t>
            </a:r>
            <a:endParaRPr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1 Input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3 Render functions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Modify the “___” on line 6 with the various render function names.</a:t>
            </a:r>
            <a:endParaRPr/>
          </a:p>
        </p:txBody>
      </p:sp>
      <p:sp>
        <p:nvSpPr>
          <p:cNvPr id="531" name="Google Shape;531;p59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59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3" name="Google Shape;533;p59" descr="image showing a slide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6050" y="1794750"/>
            <a:ext cx="4003224" cy="15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60" descr="code block that introduces the layout via a uw.page_fluid() funct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3450" y="698325"/>
            <a:ext cx="4377101" cy="40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60"/>
          <p:cNvSpPr txBox="1">
            <a:spLocks noGrp="1"/>
          </p:cNvSpPr>
          <p:nvPr>
            <p:ph type="ctrTitle" idx="4294967295"/>
          </p:nvPr>
        </p:nvSpPr>
        <p:spPr>
          <a:xfrm>
            <a:off x="94875" y="114525"/>
            <a:ext cx="6030600" cy="49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</a:t>
            </a:r>
            <a:endParaRPr sz="2400" b="1">
              <a:solidFill>
                <a:srgbClr val="3676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0" name="Google Shape;540;p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76400" y="1303325"/>
            <a:ext cx="1303200" cy="217200"/>
          </a:xfrm>
          <a:prstGeom prst="roundRect">
            <a:avLst>
              <a:gd name="adj" fmla="val 16667"/>
            </a:avLst>
          </a:prstGeom>
          <a:solidFill>
            <a:srgbClr val="FFF318">
              <a:alpha val="44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1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Layout 2</a:t>
            </a:r>
            <a:endParaRPr dirty="0"/>
          </a:p>
        </p:txBody>
      </p:sp>
      <p:sp>
        <p:nvSpPr>
          <p:cNvPr id="546" name="Google Shape;546;p61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61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8" name="Google Shape;548;p61" descr="An image of available Shiny layout 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114" y="1311625"/>
            <a:ext cx="5079777" cy="2911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62" descr="a side by side comparison of two different layout. the left side has a black ui.page_fluid() cal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250" y="1131125"/>
            <a:ext cx="3851374" cy="3643189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8425" y="1647639"/>
            <a:ext cx="1187700" cy="169800"/>
          </a:xfrm>
          <a:prstGeom prst="roundRect">
            <a:avLst>
              <a:gd name="adj" fmla="val 16667"/>
            </a:avLst>
          </a:prstGeom>
          <a:solidFill>
            <a:srgbClr val="FFF318">
              <a:alpha val="44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5" name="Google Shape;555;p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8375" y="1828201"/>
            <a:ext cx="843300" cy="169800"/>
          </a:xfrm>
          <a:prstGeom prst="roundRect">
            <a:avLst>
              <a:gd name="adj" fmla="val 16667"/>
            </a:avLst>
          </a:prstGeom>
          <a:solidFill>
            <a:srgbClr val="FFF318">
              <a:alpha val="44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6" name="Google Shape;556;p62" descr="a side by side comparison of two different layout. The right panel has a ui.page_sidebar() functio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4637" y="175400"/>
            <a:ext cx="1679858" cy="90062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7" name="Google Shape;557;p62" descr="image of a black page"/>
          <p:cNvPicPr preferRelativeResize="0"/>
          <p:nvPr/>
        </p:nvPicPr>
        <p:blipFill rotWithShape="1">
          <a:blip r:embed="rId4">
            <a:alphaModFix/>
          </a:blip>
          <a:srcRect l="20691"/>
          <a:stretch/>
        </p:blipFill>
        <p:spPr>
          <a:xfrm>
            <a:off x="1747477" y="175400"/>
            <a:ext cx="1332224" cy="90062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58" name="Google Shape;558;p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8375" y="2789300"/>
            <a:ext cx="210600" cy="169800"/>
          </a:xfrm>
          <a:prstGeom prst="roundRect">
            <a:avLst>
              <a:gd name="adj" fmla="val 16667"/>
            </a:avLst>
          </a:prstGeom>
          <a:solidFill>
            <a:srgbClr val="FFF318">
              <a:alpha val="44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9" name="Google Shape;559;p62" descr="a side by side comparison of two different layout. the right side has a blank ui.page_fluid() cal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900" y="1131113"/>
            <a:ext cx="3851376" cy="360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856E7-FA20-FFEE-2965-289C515A2E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side by side example of black page vs page with sidebar ">
            <a:extLst>
              <a:ext uri="{FF2B5EF4-FFF2-40B4-BE49-F238E27FC236}">
                <a16:creationId xmlns:a16="http://schemas.microsoft.com/office/drawing/2014/main" id="{45579F5F-6225-B1B2-0F87-F7E806405113}"/>
              </a:ext>
            </a:extLst>
          </p:cNvPr>
          <p:cNvGrpSpPr/>
          <p:nvPr/>
        </p:nvGrpSpPr>
        <p:grpSpPr>
          <a:xfrm>
            <a:off x="550475" y="175400"/>
            <a:ext cx="8486600" cy="2948826"/>
            <a:chOff x="550475" y="175400"/>
            <a:chExt cx="8486600" cy="2948826"/>
          </a:xfrm>
        </p:grpSpPr>
        <p:pic>
          <p:nvPicPr>
            <p:cNvPr id="564" name="Google Shape;564;p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34637" y="175400"/>
              <a:ext cx="1679858" cy="900626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565" name="Google Shape;565;p63"/>
            <p:cNvPicPr preferRelativeResize="0"/>
            <p:nvPr/>
          </p:nvPicPr>
          <p:blipFill rotWithShape="1">
            <a:blip r:embed="rId3">
              <a:alphaModFix/>
            </a:blip>
            <a:srcRect l="20691"/>
            <a:stretch/>
          </p:blipFill>
          <p:spPr>
            <a:xfrm>
              <a:off x="1747477" y="175400"/>
              <a:ext cx="1332224" cy="900626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566" name="Google Shape;566;p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12050" y="1579035"/>
              <a:ext cx="4325025" cy="1545191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67" name="Google Shape;567;p6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0475" y="1579025"/>
              <a:ext cx="3726221" cy="15452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5DA52E8-D667-0D75-3829-9740BC1D3F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194" y="-994200"/>
            <a:ext cx="7886700" cy="994200"/>
          </a:xfrm>
        </p:spPr>
        <p:txBody>
          <a:bodyPr spcFirstLastPara="1" wrap="square" lIns="68575" tIns="34275" rIns="68575" bIns="34275" anchor="b" anchorCtr="0">
            <a:normAutofit/>
          </a:bodyPr>
          <a:lstStyle/>
          <a:p>
            <a:r>
              <a:rPr lang="en-US" dirty="0"/>
              <a:t>Slide #31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4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 - Other Considerations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Open Sans"/>
                <a:ea typeface="Open Sans"/>
                <a:cs typeface="Open Sans"/>
                <a:sym typeface="Open Sans"/>
              </a:rPr>
              <a:t>Page Height and Width</a:t>
            </a:r>
            <a:endParaRPr sz="19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3" name="Google Shape;573;p64"/>
          <p:cNvSpPr txBox="1">
            <a:spLocks noGrp="1"/>
          </p:cNvSpPr>
          <p:nvPr>
            <p:ph type="subTitle" idx="2"/>
          </p:nvPr>
        </p:nvSpPr>
        <p:spPr>
          <a:xfrm>
            <a:off x="3086944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64"/>
          <p:cNvSpPr txBox="1">
            <a:spLocks noGrp="1"/>
          </p:cNvSpPr>
          <p:nvPr>
            <p:ph type="subTitle" idx="3"/>
          </p:nvPr>
        </p:nvSpPr>
        <p:spPr>
          <a:xfrm>
            <a:off x="1049119" y="4754625"/>
            <a:ext cx="2037900" cy="2928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5" name="Google Shape;575;p64" descr="an image showing three additional layout function &#10;ui.page_fluid()&#10;ui.page_fixed()&#10;ui.page_fillable()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112" y="1756025"/>
            <a:ext cx="7809776" cy="19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5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 - Other Considerations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Open Sans"/>
                <a:ea typeface="Open Sans"/>
                <a:cs typeface="Open Sans"/>
                <a:sym typeface="Open Sans"/>
              </a:rPr>
              <a:t>Cards</a:t>
            </a:r>
            <a:endParaRPr sz="19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83" name="Google Shape;583;p65" descr="a thumbnail image showing  layout code and its outpu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444" y="903790"/>
            <a:ext cx="3000743" cy="3335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 descr="a image showing what six cards looks like">
            <a:extLst>
              <a:ext uri="{FF2B5EF4-FFF2-40B4-BE49-F238E27FC236}">
                <a16:creationId xmlns:a16="http://schemas.microsoft.com/office/drawing/2014/main" id="{CC6AE169-0469-C89A-8A23-28D21629EE82}"/>
              </a:ext>
            </a:extLst>
          </p:cNvPr>
          <p:cNvGrpSpPr/>
          <p:nvPr/>
        </p:nvGrpSpPr>
        <p:grpSpPr>
          <a:xfrm>
            <a:off x="832125" y="1633450"/>
            <a:ext cx="4395026" cy="2410075"/>
            <a:chOff x="832125" y="1633450"/>
            <a:chExt cx="4395026" cy="2410075"/>
          </a:xfrm>
        </p:grpSpPr>
        <p:pic>
          <p:nvPicPr>
            <p:cNvPr id="584" name="Google Shape;584;p65" descr="Image showing the cards layout with 6 cards "/>
            <p:cNvPicPr preferRelativeResize="0"/>
            <p:nvPr/>
          </p:nvPicPr>
          <p:blipFill rotWithShape="1">
            <a:blip r:embed="rId5">
              <a:alphaModFix/>
            </a:blip>
            <a:srcRect t="18400" r="19826"/>
            <a:stretch/>
          </p:blipFill>
          <p:spPr>
            <a:xfrm>
              <a:off x="832125" y="1633450"/>
              <a:ext cx="4395026" cy="2410075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585" name="Google Shape;585;p65"/>
            <p:cNvSpPr/>
            <p:nvPr/>
          </p:nvSpPr>
          <p:spPr>
            <a:xfrm>
              <a:off x="1003563" y="1873650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6" name="Google Shape;586;p65"/>
            <p:cNvSpPr/>
            <p:nvPr/>
          </p:nvSpPr>
          <p:spPr>
            <a:xfrm>
              <a:off x="2381038" y="1873650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7" name="Google Shape;587;p65"/>
            <p:cNvSpPr/>
            <p:nvPr/>
          </p:nvSpPr>
          <p:spPr>
            <a:xfrm>
              <a:off x="3758513" y="1873650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8" name="Google Shape;588;p65"/>
            <p:cNvSpPr/>
            <p:nvPr/>
          </p:nvSpPr>
          <p:spPr>
            <a:xfrm>
              <a:off x="1003550" y="2877375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9" name="Google Shape;589;p65"/>
            <p:cNvSpPr/>
            <p:nvPr/>
          </p:nvSpPr>
          <p:spPr>
            <a:xfrm>
              <a:off x="2381025" y="2877375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90" name="Google Shape;590;p65"/>
            <p:cNvSpPr/>
            <p:nvPr/>
          </p:nvSpPr>
          <p:spPr>
            <a:xfrm>
              <a:off x="3758500" y="2877375"/>
              <a:ext cx="1297200" cy="808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6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 - Other Considerations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Open Sans"/>
                <a:ea typeface="Open Sans"/>
                <a:cs typeface="Open Sans"/>
                <a:sym typeface="Open Sans"/>
              </a:rPr>
              <a:t>Navbars</a:t>
            </a:r>
            <a:endParaRPr sz="19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6" name="Google Shape;596;p66" descr="layout for a navbar elements on the to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175" y="1502775"/>
            <a:ext cx="2493076" cy="1343254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7" name="Google Shape;597;p66" descr="layout for a navbar elements at the bottom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8175" y="2954626"/>
            <a:ext cx="2493076" cy="134325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8" name="Google Shape;598;p66" descr="an image showing a thumbnail of the code and the output 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0101" y="1350815"/>
            <a:ext cx="3953143" cy="2947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7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 - Other Considerations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Open Sans"/>
                <a:ea typeface="Open Sans"/>
                <a:cs typeface="Open Sans"/>
                <a:sym typeface="Open Sans"/>
              </a:rPr>
              <a:t>Tabs</a:t>
            </a:r>
            <a:endParaRPr sz="19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04" name="Google Shape;604;p67" descr="an image showing the tabs ele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650" y="1919387"/>
            <a:ext cx="3525324" cy="1890025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5" name="Google Shape;605;p67" descr="a thumbnail image of the code and the tabs element 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2774" y="1156365"/>
            <a:ext cx="3132372" cy="3335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8"/>
          <p:cNvSpPr txBox="1">
            <a:spLocks noGrp="1"/>
          </p:cNvSpPr>
          <p:nvPr>
            <p:ph type="title"/>
          </p:nvPr>
        </p:nvSpPr>
        <p:spPr>
          <a:xfrm>
            <a:off x="219456" y="440531"/>
            <a:ext cx="2510100" cy="1102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</a:t>
            </a:r>
            <a:endParaRPr/>
          </a:p>
        </p:txBody>
      </p:sp>
      <p:sp>
        <p:nvSpPr>
          <p:cNvPr id="611" name="Google Shape;611;p68"/>
          <p:cNvSpPr txBox="1">
            <a:spLocks noGrp="1"/>
          </p:cNvSpPr>
          <p:nvPr>
            <p:ph type="body" idx="2"/>
          </p:nvPr>
        </p:nvSpPr>
        <p:spPr>
          <a:xfrm>
            <a:off x="219456" y="1543050"/>
            <a:ext cx="2510100" cy="285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Fix this Shiny Application!</a:t>
            </a:r>
            <a:endParaRPr/>
          </a:p>
        </p:txBody>
      </p:sp>
      <p:sp>
        <p:nvSpPr>
          <p:cNvPr id="612" name="Google Shape;612;p68"/>
          <p:cNvSpPr txBox="1"/>
          <p:nvPr/>
        </p:nvSpPr>
        <p:spPr>
          <a:xfrm>
            <a:off x="3029923" y="3893850"/>
            <a:ext cx="6045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Fill in the ___’s to make </a:t>
            </a:r>
            <a:r>
              <a:rPr lang="en" sz="21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this application</a:t>
            </a: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work!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3" name="Google Shape;613;p68" descr="an image showing a completed Shiny add with a input field, a radio button element, and a histagram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3223" y="304425"/>
            <a:ext cx="5438700" cy="330092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9"/>
          <p:cNvSpPr txBox="1">
            <a:spLocks noGrp="1"/>
          </p:cNvSpPr>
          <p:nvPr>
            <p:ph type="ctrTitle" idx="4294967295"/>
          </p:nvPr>
        </p:nvSpPr>
        <p:spPr>
          <a:xfrm>
            <a:off x="94875" y="114525"/>
            <a:ext cx="3985800" cy="49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Shiny Express</a:t>
            </a:r>
            <a:endParaRPr sz="2400" b="1">
              <a:solidFill>
                <a:srgbClr val="3676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9" name="Google Shape;619;p69"/>
          <p:cNvSpPr txBox="1"/>
          <p:nvPr/>
        </p:nvSpPr>
        <p:spPr>
          <a:xfrm>
            <a:off x="1318850" y="512025"/>
            <a:ext cx="218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Core</a:t>
            </a:r>
            <a:endParaRPr sz="21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0" name="Google Shape;620;p69"/>
          <p:cNvSpPr txBox="1"/>
          <p:nvPr/>
        </p:nvSpPr>
        <p:spPr>
          <a:xfrm>
            <a:off x="5645000" y="512025"/>
            <a:ext cx="218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Express</a:t>
            </a:r>
            <a:endParaRPr sz="21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21" name="Google Shape;621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572000" y="612825"/>
            <a:ext cx="0" cy="41970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622" name="Google Shape;622;p69" descr="code block comparing side-by-side Core vs Express syntaxt. The left is the Core synta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25" y="1019913"/>
            <a:ext cx="3851376" cy="36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69" descr="code block comparing side-by-side Core vs Express syntaxt. The left is the Express synta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1625" y="1019924"/>
            <a:ext cx="4114800" cy="25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0"/>
          <p:cNvSpPr txBox="1">
            <a:spLocks noGrp="1"/>
          </p:cNvSpPr>
          <p:nvPr>
            <p:ph type="body" idx="1"/>
          </p:nvPr>
        </p:nvSpPr>
        <p:spPr>
          <a:xfrm>
            <a:off x="511904" y="1913096"/>
            <a:ext cx="3868500" cy="276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Building large or long lived apps</a:t>
            </a:r>
            <a:endParaRPr/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Need to use Shiny Modules or dynamic UI</a:t>
            </a:r>
            <a:endParaRPr/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Care more about maturity and stability than convenience</a:t>
            </a:r>
            <a:endParaRPr/>
          </a:p>
          <a:p>
            <a:pPr marL="457200" lvl="0" indent="-330200" algn="l" rtl="0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/>
              <a:t>If you are an R user already familiar with Shiny</a:t>
            </a:r>
            <a:endParaRPr/>
          </a:p>
        </p:txBody>
      </p:sp>
      <p:sp>
        <p:nvSpPr>
          <p:cNvPr id="629" name="Google Shape;629;p70"/>
          <p:cNvSpPr txBox="1">
            <a:spLocks noGrp="1"/>
          </p:cNvSpPr>
          <p:nvPr>
            <p:ph type="body" idx="2"/>
          </p:nvPr>
        </p:nvSpPr>
        <p:spPr>
          <a:xfrm>
            <a:off x="4655487" y="1913096"/>
            <a:ext cx="3868500" cy="276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If you need to get up and running with Shiny as quick as possible</a:t>
            </a:r>
            <a:endParaRPr/>
          </a:p>
          <a:p>
            <a:pPr marL="457200" lvl="0" indent="-330200" algn="l" rtl="0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/>
              <a:t>Teaching purposes</a:t>
            </a:r>
            <a:endParaRPr/>
          </a:p>
        </p:txBody>
      </p:sp>
      <p:sp>
        <p:nvSpPr>
          <p:cNvPr id="630" name="Google Shape;630;p70"/>
          <p:cNvSpPr txBox="1">
            <a:spLocks noGrp="1"/>
          </p:cNvSpPr>
          <p:nvPr>
            <p:ph type="subTitle" idx="3"/>
          </p:nvPr>
        </p:nvSpPr>
        <p:spPr>
          <a:xfrm>
            <a:off x="511913" y="1379438"/>
            <a:ext cx="3596100" cy="4566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When to use Core</a:t>
            </a:r>
            <a:endParaRPr/>
          </a:p>
        </p:txBody>
      </p:sp>
      <p:sp>
        <p:nvSpPr>
          <p:cNvPr id="631" name="Google Shape;631;p70"/>
          <p:cNvSpPr txBox="1">
            <a:spLocks noGrp="1"/>
          </p:cNvSpPr>
          <p:nvPr>
            <p:ph type="subTitle" idx="4"/>
          </p:nvPr>
        </p:nvSpPr>
        <p:spPr>
          <a:xfrm>
            <a:off x="4655494" y="1379438"/>
            <a:ext cx="3596100" cy="4566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When to use Express</a:t>
            </a:r>
            <a:endParaRPr/>
          </a:p>
        </p:txBody>
      </p:sp>
      <p:sp>
        <p:nvSpPr>
          <p:cNvPr id="634" name="Google Shape;634;p70"/>
          <p:cNvSpPr txBox="1">
            <a:spLocks noGrp="1"/>
          </p:cNvSpPr>
          <p:nvPr>
            <p:ph type="title"/>
          </p:nvPr>
        </p:nvSpPr>
        <p:spPr>
          <a:xfrm>
            <a:off x="409575" y="292238"/>
            <a:ext cx="2534400" cy="20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Shiny for Python</a:t>
            </a:r>
            <a:endParaRPr/>
          </a:p>
        </p:txBody>
      </p:sp>
      <p:sp>
        <p:nvSpPr>
          <p:cNvPr id="635" name="Google Shape;635;p70"/>
          <p:cNvSpPr txBox="1">
            <a:spLocks noGrp="1"/>
          </p:cNvSpPr>
          <p:nvPr>
            <p:ph type="title" idx="7"/>
          </p:nvPr>
        </p:nvSpPr>
        <p:spPr>
          <a:xfrm>
            <a:off x="409194" y="496538"/>
            <a:ext cx="7886700" cy="1022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vs Express</a:t>
            </a:r>
            <a:endParaRPr/>
          </a:p>
        </p:txBody>
      </p:sp>
      <p:pic>
        <p:nvPicPr>
          <p:cNvPr id="636" name="Google Shape;636;p70" descr="hexagonal blue logo of Shin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5525" y="139650"/>
            <a:ext cx="912776" cy="1053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71"/>
          <p:cNvSpPr txBox="1">
            <a:spLocks noGrp="1"/>
          </p:cNvSpPr>
          <p:nvPr>
            <p:ph type="title"/>
          </p:nvPr>
        </p:nvSpPr>
        <p:spPr>
          <a:xfrm>
            <a:off x="665402" y="5481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share your apps with the world!</a:t>
            </a:r>
            <a:endParaRPr/>
          </a:p>
        </p:txBody>
      </p:sp>
      <p:sp>
        <p:nvSpPr>
          <p:cNvPr id="644" name="Google Shape;644;p71"/>
          <p:cNvSpPr txBox="1"/>
          <p:nvPr/>
        </p:nvSpPr>
        <p:spPr>
          <a:xfrm>
            <a:off x="1214875" y="1495000"/>
            <a:ext cx="2628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595959"/>
                </a:solidFill>
              </a:rPr>
              <a:t>Hosted Solutions</a:t>
            </a:r>
            <a:endParaRPr sz="2200" b="1">
              <a:solidFill>
                <a:srgbClr val="595959"/>
              </a:solidFill>
            </a:endParaRPr>
          </a:p>
        </p:txBody>
      </p:sp>
      <p:sp>
        <p:nvSpPr>
          <p:cNvPr id="645" name="Google Shape;645;p71"/>
          <p:cNvSpPr txBox="1"/>
          <p:nvPr/>
        </p:nvSpPr>
        <p:spPr>
          <a:xfrm>
            <a:off x="4845225" y="1495000"/>
            <a:ext cx="315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595959"/>
                </a:solidFill>
              </a:rPr>
              <a:t>On-Prem Solutions</a:t>
            </a:r>
            <a:endParaRPr sz="2200" b="1">
              <a:solidFill>
                <a:srgbClr val="595959"/>
              </a:solidFill>
            </a:endParaRPr>
          </a:p>
        </p:txBody>
      </p:sp>
      <p:pic>
        <p:nvPicPr>
          <p:cNvPr id="646" name="Google Shape;646;p71" descr="Shinyapps.io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900" y="2194763"/>
            <a:ext cx="988850" cy="909725"/>
          </a:xfrm>
          <a:prstGeom prst="rect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47" name="Google Shape;647;p71"/>
          <p:cNvSpPr txBox="1"/>
          <p:nvPr/>
        </p:nvSpPr>
        <p:spPr>
          <a:xfrm>
            <a:off x="2465750" y="2457188"/>
            <a:ext cx="1115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</a:rPr>
              <a:t>shinyapps.io</a:t>
            </a:r>
            <a:endParaRPr sz="1300">
              <a:solidFill>
                <a:srgbClr val="595959"/>
              </a:solidFill>
            </a:endParaRPr>
          </a:p>
        </p:txBody>
      </p:sp>
      <p:sp>
        <p:nvSpPr>
          <p:cNvPr id="648" name="Google Shape;648;p71"/>
          <p:cNvSpPr txBox="1"/>
          <p:nvPr/>
        </p:nvSpPr>
        <p:spPr>
          <a:xfrm>
            <a:off x="6313022" y="2363075"/>
            <a:ext cx="1233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95959"/>
                </a:solidFill>
              </a:rPr>
              <a:t>Shiny Server</a:t>
            </a:r>
            <a:endParaRPr sz="1300">
              <a:solidFill>
                <a:srgbClr val="595959"/>
              </a:solidFill>
            </a:endParaRPr>
          </a:p>
        </p:txBody>
      </p:sp>
      <p:pic>
        <p:nvPicPr>
          <p:cNvPr id="649" name="Google Shape;649;p71" descr="Shiny app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4162" y="1982433"/>
            <a:ext cx="988851" cy="1146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71" descr="Posit Connect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8330" y="3281062"/>
            <a:ext cx="3527076" cy="46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71" descr="Posit Cloud logo 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466" y="3281051"/>
            <a:ext cx="2345129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71" descr="Higging Face logo 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7336" y="3686164"/>
            <a:ext cx="2983374" cy="79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72" descr="A completed Shiny App with a number field, radio buttons and a histogra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8075" y="1219850"/>
            <a:ext cx="5927849" cy="3597801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58" name="Google Shape;658;p72"/>
          <p:cNvSpPr txBox="1">
            <a:spLocks noGrp="1"/>
          </p:cNvSpPr>
          <p:nvPr>
            <p:ph type="title" idx="4294967295"/>
          </p:nvPr>
        </p:nvSpPr>
        <p:spPr>
          <a:xfrm>
            <a:off x="238727" y="160265"/>
            <a:ext cx="7886700" cy="954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deploy our application to</a:t>
            </a:r>
            <a:endParaRPr/>
          </a:p>
        </p:txBody>
      </p:sp>
      <p:pic>
        <p:nvPicPr>
          <p:cNvPr id="659" name="Google Shape;659;p72" descr="Posit Connect logo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4530" y="402875"/>
            <a:ext cx="3527076" cy="4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sit 2022">
      <a:dk1>
        <a:srgbClr val="404041"/>
      </a:dk1>
      <a:lt1>
        <a:srgbClr val="FFFFFF"/>
      </a:lt1>
      <a:dk2>
        <a:srgbClr val="22384C"/>
      </a:dk2>
      <a:lt2>
        <a:srgbClr val="E7E6E6"/>
      </a:lt2>
      <a:accent1>
        <a:srgbClr val="447099"/>
      </a:accent1>
      <a:accent2>
        <a:srgbClr val="EE6330"/>
      </a:accent2>
      <a:accent3>
        <a:srgbClr val="CFCFCF"/>
      </a:accent3>
      <a:accent4>
        <a:srgbClr val="335471"/>
      </a:accent4>
      <a:accent5>
        <a:srgbClr val="7393B2"/>
      </a:accent5>
      <a:accent6>
        <a:srgbClr val="A1B7CB"/>
      </a:accent6>
      <a:hlink>
        <a:srgbClr val="447099"/>
      </a:hlink>
      <a:folHlink>
        <a:srgbClr val="EE633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648</Words>
  <Application>Microsoft Macintosh PowerPoint</Application>
  <PresentationFormat>On-screen Show (16:9)</PresentationFormat>
  <Paragraphs>134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Open Sans Light</vt:lpstr>
      <vt:lpstr>Source Code Pro</vt:lpstr>
      <vt:lpstr>Open Sans</vt:lpstr>
      <vt:lpstr>Office Theme</vt:lpstr>
      <vt:lpstr>Intro to Shiny for Python</vt:lpstr>
      <vt:lpstr>Intro</vt:lpstr>
      <vt:lpstr>What is Shiny? Take 1 Minute and see for yourself!</vt:lpstr>
      <vt:lpstr>What is Shiny?</vt:lpstr>
      <vt:lpstr>Web development frameworks for Python</vt:lpstr>
      <vt:lpstr>Let’s Create a Shiny for Python Application!</vt:lpstr>
      <vt:lpstr>A Simple Shiny for Python app</vt:lpstr>
      <vt:lpstr>Slide #8</vt:lpstr>
      <vt:lpstr>Add a slider bar</vt:lpstr>
      <vt:lpstr>Add a slider bar 2</vt:lpstr>
      <vt:lpstr>Slide #11</vt:lpstr>
      <vt:lpstr>Add Server Logic</vt:lpstr>
      <vt:lpstr>Add Server Logic 3</vt:lpstr>
      <vt:lpstr>Slide #14</vt:lpstr>
      <vt:lpstr>Send output to UI</vt:lpstr>
      <vt:lpstr>Slide #16</vt:lpstr>
      <vt:lpstr>How does Shiny Work?</vt:lpstr>
      <vt:lpstr>The User Interface</vt:lpstr>
      <vt:lpstr>Slide #19</vt:lpstr>
      <vt:lpstr>UI - Inputs</vt:lpstr>
      <vt:lpstr>UI – Inputs 2</vt:lpstr>
      <vt:lpstr>Accessing Inputs in the Server </vt:lpstr>
      <vt:lpstr>Activity</vt:lpstr>
      <vt:lpstr>Server Function - Building Outputs</vt:lpstr>
      <vt:lpstr>Server Function - Building Outputs 2</vt:lpstr>
      <vt:lpstr>Send Outputs to UI</vt:lpstr>
      <vt:lpstr>Activity 2</vt:lpstr>
      <vt:lpstr>Layout</vt:lpstr>
      <vt:lpstr>Layout 2</vt:lpstr>
      <vt:lpstr>Slide #30</vt:lpstr>
      <vt:lpstr>Slide #31</vt:lpstr>
      <vt:lpstr>Layout - Other Considerations Page Height and Width</vt:lpstr>
      <vt:lpstr>Layout - Other Considerations Cards</vt:lpstr>
      <vt:lpstr>Layout - Other Considerations Navbars</vt:lpstr>
      <vt:lpstr>Layout - Other Considerations Tabs</vt:lpstr>
      <vt:lpstr>Assignment</vt:lpstr>
      <vt:lpstr>Shiny Express</vt:lpstr>
      <vt:lpstr>Shiny for Python</vt:lpstr>
      <vt:lpstr>Time to share your apps with the world!</vt:lpstr>
      <vt:lpstr>Let’s deploy our application 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Erwin Lares</cp:lastModifiedBy>
  <cp:revision>2</cp:revision>
  <dcterms:modified xsi:type="dcterms:W3CDTF">2025-07-10T16:57:17Z</dcterms:modified>
</cp:coreProperties>
</file>