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3" r:id="rId9"/>
    <p:sldId id="29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5" r:id="rId27"/>
    <p:sldId id="282" r:id="rId28"/>
    <p:sldId id="296" r:id="rId29"/>
    <p:sldId id="297" r:id="rId30"/>
    <p:sldId id="298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0"/>
      <p:bold r:id="rId41"/>
      <p:italic r:id="rId42"/>
      <p:boldItalic r:id="rId43"/>
    </p:embeddedFont>
    <p:embeddedFont>
      <p:font typeface="Open Sans Light" panose="020B0306030504020204" pitchFamily="34" charset="0"/>
      <p:regular r:id="rId44"/>
      <p:bold r:id="rId45"/>
      <p:italic r:id="rId46"/>
      <p:boldItalic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9"/>
    <p:restoredTop sz="94657"/>
  </p:normalViewPr>
  <p:slideViewPr>
    <p:cSldViewPr snapToGrid="0">
      <p:cViewPr varScale="1">
        <p:scale>
          <a:sx n="245" d="100"/>
          <a:sy n="245" d="100"/>
        </p:scale>
        <p:origin x="200" y="7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b4e57ddd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b4e57ddd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42d1df16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42d1df16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5049f82a6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5049f82a6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5049f82a6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5049f82a6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049f82a6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049f82a6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4e57ddd38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4e57ddd38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4e57ddd38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4e57ddd38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07917BF3-E2C9-374A-6473-5BF928550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4e57ddd38_0_307:notes">
            <a:extLst>
              <a:ext uri="{FF2B5EF4-FFF2-40B4-BE49-F238E27FC236}">
                <a16:creationId xmlns:a16="http://schemas.microsoft.com/office/drawing/2014/main" id="{74EDDEFA-0C0F-66E8-62F3-4F5177DB19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4e57ddd38_0_307:notes">
            <a:extLst>
              <a:ext uri="{FF2B5EF4-FFF2-40B4-BE49-F238E27FC236}">
                <a16:creationId xmlns:a16="http://schemas.microsoft.com/office/drawing/2014/main" id="{AA1FFAC6-6DA6-1153-DBF4-52E99BBC35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096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F0ED0D12-DB7C-F47F-A740-7990057D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4e57ddd38_0_307:notes">
            <a:extLst>
              <a:ext uri="{FF2B5EF4-FFF2-40B4-BE49-F238E27FC236}">
                <a16:creationId xmlns:a16="http://schemas.microsoft.com/office/drawing/2014/main" id="{7772E897-5A47-29F2-4197-65E6B83EEB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4e57ddd38_0_307:notes">
            <a:extLst>
              <a:ext uri="{FF2B5EF4-FFF2-40B4-BE49-F238E27FC236}">
                <a16:creationId xmlns:a16="http://schemas.microsoft.com/office/drawing/2014/main" id="{442399ED-F159-FEEA-52A2-C8FD0C3909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806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4e57ddd38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b4e57ddd38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4e57ddd38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4e57ddd38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638e4532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638e4532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638e4532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638e4532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638e4532a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638e4532a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8ebd92b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8ebd92b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8ebd92b2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98ebd92b2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b638e4532a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b638e4532a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638e4532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638e4532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638e4532a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638e4532a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638e453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638e4532a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638e4532a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638e4532a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638e4532a_0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638e4532a_0_6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b638e4532a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b638e4532a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b638e4532a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b638e4532a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b638e4532a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b638e4532a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>
          <a:extLst>
            <a:ext uri="{FF2B5EF4-FFF2-40B4-BE49-F238E27FC236}">
              <a16:creationId xmlns:a16="http://schemas.microsoft.com/office/drawing/2014/main" id="{C95EF960-981C-6E76-74F4-AC086FE9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b638e4532a_0_386:notes">
            <a:extLst>
              <a:ext uri="{FF2B5EF4-FFF2-40B4-BE49-F238E27FC236}">
                <a16:creationId xmlns:a16="http://schemas.microsoft.com/office/drawing/2014/main" id="{AAE197B5-FDE2-BC81-9A5F-BB862B2C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b638e4532a_0_386:notes">
            <a:extLst>
              <a:ext uri="{FF2B5EF4-FFF2-40B4-BE49-F238E27FC236}">
                <a16:creationId xmlns:a16="http://schemas.microsoft.com/office/drawing/2014/main" id="{5843BF05-1AC2-C887-7542-E8D7162D61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41231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638e4532a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638e4532a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EC4ED186-0E7B-800D-DF91-1623A9CC5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638e4532a_0_409:notes">
            <a:extLst>
              <a:ext uri="{FF2B5EF4-FFF2-40B4-BE49-F238E27FC236}">
                <a16:creationId xmlns:a16="http://schemas.microsoft.com/office/drawing/2014/main" id="{7D59AC1E-D4D3-CCD1-EF2A-8E108998D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638e4532a_0_409:notes">
            <a:extLst>
              <a:ext uri="{FF2B5EF4-FFF2-40B4-BE49-F238E27FC236}">
                <a16:creationId xmlns:a16="http://schemas.microsoft.com/office/drawing/2014/main" id="{6A651C6F-6B1D-20AA-293A-393FFF36AC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944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DCBA3F22-06CE-F238-FAFB-C9A4BE2F7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638e4532a_0_409:notes">
            <a:extLst>
              <a:ext uri="{FF2B5EF4-FFF2-40B4-BE49-F238E27FC236}">
                <a16:creationId xmlns:a16="http://schemas.microsoft.com/office/drawing/2014/main" id="{94EE36BC-B23D-8052-DB92-1B9DB7B292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638e4532a_0_409:notes">
            <a:extLst>
              <a:ext uri="{FF2B5EF4-FFF2-40B4-BE49-F238E27FC236}">
                <a16:creationId xmlns:a16="http://schemas.microsoft.com/office/drawing/2014/main" id="{F8A9AFFC-B5AA-5C05-F734-97852C6709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73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6D0AD3B3-6F7C-587D-CD7F-C7C09C63B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638e4532a_0_409:notes">
            <a:extLst>
              <a:ext uri="{FF2B5EF4-FFF2-40B4-BE49-F238E27FC236}">
                <a16:creationId xmlns:a16="http://schemas.microsoft.com/office/drawing/2014/main" id="{9E74C5B7-D187-D8D1-4887-C0A9AF0B3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638e4532a_0_409:notes">
            <a:extLst>
              <a:ext uri="{FF2B5EF4-FFF2-40B4-BE49-F238E27FC236}">
                <a16:creationId xmlns:a16="http://schemas.microsoft.com/office/drawing/2014/main" id="{CA0C7323-1A71-E220-23A1-F55122D2FD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381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afa4f519e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afa4f519e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b638e4532a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b638e4532a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b638e4532a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b638e4532a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b638e4532a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b638e4532a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f3dbfd4b8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f3dbfd4b8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b638e4532a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b638e4532a_0_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b638e4532a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b638e4532a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2 1">
  <p:cSld name="1_Title Slid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405920" y="1101488"/>
            <a:ext cx="8228400" cy="21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Open Sans Light"/>
              <a:buNone/>
              <a:defRPr sz="6700"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" y="358472"/>
            <a:ext cx="1404588" cy="363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4">
          <p15:clr>
            <a:srgbClr val="FBAE40"/>
          </p15:clr>
        </p15:guide>
        <p15:guide id="2" pos="2880">
          <p15:clr>
            <a:srgbClr val="FBAE40"/>
          </p15:clr>
        </p15:guide>
        <p15:guide id="3" pos="2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rstudio.com/galler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osit.cloud/spaces/298214/join?access_code=xTgKIUqVehrX2gtzYzNTY3QN5MegeQidDk3q1OF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y.rstudio.com/gallery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mastering-shiny.org/" TargetMode="External"/><Relationship Id="rId5" Type="http://schemas.openxmlformats.org/officeDocument/2006/relationships/hyperlink" Target="https://posit.co/resources/cheatsheets/" TargetMode="External"/><Relationship Id="rId4" Type="http://schemas.openxmlformats.org/officeDocument/2006/relationships/hyperlink" Target="https://shiny.rstudio.com/tutoria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1009275" y="114525"/>
            <a:ext cx="7315200" cy="11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2"/>
                </a:solidFill>
              </a:rPr>
              <a:t>Introduction to Shiny</a:t>
            </a:r>
            <a:endParaRPr sz="4000" b="1">
              <a:solidFill>
                <a:schemeClr val="dk2"/>
              </a:solidFill>
            </a:endParaRPr>
          </a:p>
        </p:txBody>
      </p:sp>
      <p:pic>
        <p:nvPicPr>
          <p:cNvPr id="58" name="Google Shape;58;p14" descr="Contains a blue hexagonal sticker with the word Shiny in it   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2125" y="4626150"/>
            <a:ext cx="1015318" cy="3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 descr="A blue hexagon with white text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9725" y="1376450"/>
            <a:ext cx="2402974" cy="2785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descr="A picture of the speaker smiling 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000" y="282100"/>
            <a:ext cx="2546458" cy="19086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5" name="Google Shape;65;p15"/>
          <p:cNvSpPr txBox="1"/>
          <p:nvPr/>
        </p:nvSpPr>
        <p:spPr>
          <a:xfrm>
            <a:off x="4339175" y="282100"/>
            <a:ext cx="46983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Ryan Johnson</a:t>
            </a:r>
            <a:endParaRPr sz="2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ryan@posit.co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Data Science Advisor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6" name="Google Shape;66;p15" descr="A blue and black logo for LinkedI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6426" y="1564650"/>
            <a:ext cx="485350" cy="4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4894175" y="1584125"/>
            <a:ext cx="1795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@ryjohnson09</a:t>
            </a:r>
            <a:endParaRPr sz="1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8" name="Google Shape;68;p15" descr="A picture of the speaker "/>
          <p:cNvCxnSpPr/>
          <p:nvPr/>
        </p:nvCxnSpPr>
        <p:spPr>
          <a:xfrm>
            <a:off x="350389" y="2417650"/>
            <a:ext cx="8551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5"/>
          <p:cNvSpPr txBox="1"/>
          <p:nvPr/>
        </p:nvSpPr>
        <p:spPr>
          <a:xfrm>
            <a:off x="813600" y="2644600"/>
            <a:ext cx="7516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Questions?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Pop them in the chat (Zoom / MS Teams).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casual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keep it </a:t>
            </a:r>
            <a:r>
              <a:rPr lang="en" sz="19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safe</a:t>
            </a: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Open Sans"/>
              <a:buAutoNum type="arabicPeriod"/>
            </a:pPr>
            <a:r>
              <a:rPr lang="en" sz="1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Slides, material, and recording will be made available after.</a:t>
            </a:r>
            <a:endParaRPr sz="1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47452-A416-F992-F669-64D33B2F6D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Introduce the speaker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ctrTitle"/>
          </p:nvPr>
        </p:nvSpPr>
        <p:spPr>
          <a:xfrm>
            <a:off x="1009275" y="114525"/>
            <a:ext cx="7315200" cy="11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2"/>
                </a:solidFill>
              </a:rPr>
              <a:t>What is </a:t>
            </a:r>
            <a:r>
              <a:rPr lang="en" sz="4000" b="1">
                <a:solidFill>
                  <a:srgbClr val="4C92D3"/>
                </a:solidFill>
              </a:rPr>
              <a:t>Shiny</a:t>
            </a:r>
            <a:r>
              <a:rPr lang="en" sz="4000" b="1">
                <a:solidFill>
                  <a:schemeClr val="dk2"/>
                </a:solidFill>
              </a:rPr>
              <a:t>?</a:t>
            </a:r>
            <a:endParaRPr sz="4000" b="1">
              <a:solidFill>
                <a:schemeClr val="dk2"/>
              </a:solidFill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1767450" y="1191675"/>
            <a:ext cx="5609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E9E9E"/>
                </a:solidFill>
              </a:rPr>
              <a:t>Take 1 minute, and see for yourself!</a:t>
            </a:r>
            <a:endParaRPr sz="2400" i="1">
              <a:solidFill>
                <a:srgbClr val="9E9E9E"/>
              </a:solidFill>
            </a:endParaRPr>
          </a:p>
        </p:txBody>
      </p:sp>
      <p:pic>
        <p:nvPicPr>
          <p:cNvPr id="76" name="Google Shape;76;p16" descr="A screenshot of the Shiny.org web page 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4638" y="1900125"/>
            <a:ext cx="4554721" cy="2955676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ctrTitle"/>
          </p:nvPr>
        </p:nvSpPr>
        <p:spPr>
          <a:xfrm>
            <a:off x="1009275" y="114525"/>
            <a:ext cx="7315200" cy="11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dk2"/>
                </a:solidFill>
              </a:rPr>
              <a:t>What is </a:t>
            </a:r>
            <a:r>
              <a:rPr lang="en" sz="4000" b="1" dirty="0">
                <a:solidFill>
                  <a:srgbClr val="4C92D3"/>
                </a:solidFill>
              </a:rPr>
              <a:t>Shiny</a:t>
            </a:r>
            <a:r>
              <a:rPr lang="en" sz="4000" b="1" dirty="0">
                <a:solidFill>
                  <a:schemeClr val="dk2"/>
                </a:solidFill>
              </a:rPr>
              <a:t>? 2</a:t>
            </a:r>
            <a:endParaRPr sz="4000" b="1" dirty="0">
              <a:solidFill>
                <a:schemeClr val="dk2"/>
              </a:solidFill>
            </a:endParaRPr>
          </a:p>
        </p:txBody>
      </p:sp>
      <p:pic>
        <p:nvPicPr>
          <p:cNvPr id="82" name="Google Shape;82;p17" descr="A blue hexagon with white text with the word Shin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275" y="1400787"/>
            <a:ext cx="2402974" cy="278532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3772275" y="1354350"/>
            <a:ext cx="45522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 b="1">
                <a:solidFill>
                  <a:srgbClr val="4C92D3"/>
                </a:solidFill>
              </a:rPr>
              <a:t>Open Source</a:t>
            </a:r>
            <a:r>
              <a:rPr lang="en" sz="2500">
                <a:solidFill>
                  <a:schemeClr val="dk2"/>
                </a:solidFill>
              </a:rPr>
              <a:t> R Package</a:t>
            </a:r>
            <a:endParaRPr sz="2500">
              <a:solidFill>
                <a:schemeClr val="dk2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Build Web Apps using </a:t>
            </a:r>
            <a:r>
              <a:rPr lang="en" sz="2500" b="1">
                <a:solidFill>
                  <a:srgbClr val="4C92D3"/>
                </a:solidFill>
              </a:rPr>
              <a:t>R</a:t>
            </a:r>
            <a:endParaRPr sz="2500" b="1">
              <a:solidFill>
                <a:srgbClr val="4C92D3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 b="1">
                <a:solidFill>
                  <a:srgbClr val="4C92D3"/>
                </a:solidFill>
              </a:rPr>
              <a:t>Code Based</a:t>
            </a:r>
            <a:endParaRPr sz="2500">
              <a:solidFill>
                <a:srgbClr val="4C92D3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Extremely Customizable</a:t>
            </a:r>
            <a:endParaRPr sz="2500">
              <a:solidFill>
                <a:schemeClr val="dk2"/>
              </a:solidFill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</a:pPr>
            <a:r>
              <a:rPr lang="en" sz="2500">
                <a:solidFill>
                  <a:schemeClr val="dk2"/>
                </a:solidFill>
              </a:rPr>
              <a:t>…did I mention it’s </a:t>
            </a:r>
            <a:r>
              <a:rPr lang="en" sz="2500" b="1">
                <a:solidFill>
                  <a:srgbClr val="4C92D3"/>
                </a:solidFill>
              </a:rPr>
              <a:t>free</a:t>
            </a:r>
            <a:r>
              <a:rPr lang="en" sz="2500">
                <a:solidFill>
                  <a:schemeClr val="dk2"/>
                </a:solidFill>
              </a:rPr>
              <a:t>?</a:t>
            </a:r>
            <a:endParaRPr sz="25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7315200" cy="11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dk2"/>
                </a:solidFill>
              </a:rPr>
              <a:t>Let’s create a Shiny App Together!</a:t>
            </a:r>
            <a:endParaRPr sz="3400" b="1">
              <a:solidFill>
                <a:schemeClr val="dk2"/>
              </a:solidFill>
            </a:endParaRPr>
          </a:p>
        </p:txBody>
      </p:sp>
      <p:pic>
        <p:nvPicPr>
          <p:cNvPr id="89" name="Google Shape;89;p18" descr="A blue hexagon with white text with the word Shin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275" y="1400787"/>
            <a:ext cx="2402974" cy="278532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3598900" y="1893000"/>
            <a:ext cx="54552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4"/>
              </a:rPr>
              <a:t>Posit Cloud</a:t>
            </a:r>
            <a:r>
              <a:rPr lang="en" sz="2100"/>
              <a:t> (Intro to Shiny) - RStudio Project with </a:t>
            </a:r>
            <a:r>
              <a:rPr lang="en" sz="2100" b="1">
                <a:solidFill>
                  <a:srgbClr val="4C92D3"/>
                </a:solidFill>
              </a:rPr>
              <a:t>Shiny</a:t>
            </a:r>
            <a:r>
              <a:rPr lang="en" sz="2100"/>
              <a:t> already installed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Open your own instance of the RStudio IDE (Desktop or Posit Workbench)</a:t>
            </a:r>
            <a:endParaRPr sz="2100"/>
          </a:p>
        </p:txBody>
      </p:sp>
      <p:sp>
        <p:nvSpPr>
          <p:cNvPr id="91" name="Google Shape;91;p18"/>
          <p:cNvSpPr txBox="1"/>
          <p:nvPr/>
        </p:nvSpPr>
        <p:spPr>
          <a:xfrm>
            <a:off x="3445000" y="1106700"/>
            <a:ext cx="560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9E9E9E"/>
                </a:solidFill>
              </a:rPr>
              <a:t>Two Options:</a:t>
            </a:r>
            <a:endParaRPr sz="2500">
              <a:solidFill>
                <a:srgbClr val="9E9E9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523A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 descr="A screenshot of a computer focusing on the Run App button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400" y="1885788"/>
            <a:ext cx="3208500" cy="160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 descr="A green arrow pointing to Run App 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998409">
            <a:off x="7884130" y="2655881"/>
            <a:ext cx="259826" cy="31467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DBE8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94750" y="1685837"/>
            <a:ext cx="10272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FFFFFF"/>
                </a:solidFill>
              </a:rPr>
              <a:t>3.</a:t>
            </a:r>
            <a:endParaRPr sz="4000" b="1">
              <a:solidFill>
                <a:srgbClr val="FFFFFF"/>
              </a:solidFill>
            </a:endParaRPr>
          </a:p>
        </p:txBody>
      </p:sp>
      <p:pic>
        <p:nvPicPr>
          <p:cNvPr id="100" name="Google Shape;100;p19" descr="A screenshot of a computer focusing on naming the Shiny app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4526" y="3278881"/>
            <a:ext cx="3619301" cy="149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 descr="A green Arrow Pointing to Create 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998409">
            <a:off x="3514105" y="4679181"/>
            <a:ext cx="259826" cy="31467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DBE8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1700" y="3131787"/>
            <a:ext cx="10272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FFFFFF"/>
                </a:solidFill>
              </a:rPr>
              <a:t>2.</a:t>
            </a:r>
            <a:endParaRPr sz="4000" b="1">
              <a:solidFill>
                <a:srgbClr val="FFFFFF"/>
              </a:solidFill>
            </a:endParaRPr>
          </a:p>
        </p:txBody>
      </p:sp>
      <p:pic>
        <p:nvPicPr>
          <p:cNvPr id="98" name="Google Shape;98;p19" descr="A screenshot of a computer highlighting the Menu File, then Shiny Web App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4525" y="1346199"/>
            <a:ext cx="3475274" cy="169641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 descr="A green arrow pointing to Shiny Web App 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998409">
            <a:off x="3602055" y="2388431"/>
            <a:ext cx="259826" cy="31467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DBE8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1700" y="1346199"/>
            <a:ext cx="10272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FFFFFF"/>
                </a:solidFill>
              </a:rPr>
              <a:t>1.</a:t>
            </a:r>
            <a:endParaRPr sz="4000" b="1">
              <a:solidFill>
                <a:srgbClr val="FFFFFF"/>
              </a:solidFill>
            </a:endParaRPr>
          </a:p>
        </p:txBody>
      </p:sp>
      <p:sp>
        <p:nvSpPr>
          <p:cNvPr id="96" name="Google Shape;96;p19"/>
          <p:cNvSpPr txBox="1"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11700" y="445025"/>
            <a:ext cx="78798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Let’s launch our first app!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a black box representing a server running R">
            <a:extLst>
              <a:ext uri="{FF2B5EF4-FFF2-40B4-BE49-F238E27FC236}">
                <a16:creationId xmlns:a16="http://schemas.microsoft.com/office/drawing/2014/main" id="{A4E06A2D-6A03-CF33-D529-2DDAD8DA2922}"/>
              </a:ext>
            </a:extLst>
          </p:cNvPr>
          <p:cNvGrpSpPr/>
          <p:nvPr/>
        </p:nvGrpSpPr>
        <p:grpSpPr>
          <a:xfrm>
            <a:off x="6621226" y="716795"/>
            <a:ext cx="802200" cy="1151400"/>
            <a:chOff x="6621226" y="716795"/>
            <a:chExt cx="802200" cy="1151400"/>
          </a:xfrm>
        </p:grpSpPr>
        <p:sp>
          <p:nvSpPr>
            <p:cNvPr id="111" name="Google Shape;111;p20"/>
            <p:cNvSpPr/>
            <p:nvPr/>
          </p:nvSpPr>
          <p:spPr>
            <a:xfrm>
              <a:off x="6621226" y="716795"/>
              <a:ext cx="802200" cy="11514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0"/>
            <p:cNvSpPr/>
            <p:nvPr/>
          </p:nvSpPr>
          <p:spPr>
            <a:xfrm>
              <a:off x="6721765" y="803358"/>
              <a:ext cx="601200" cy="9783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0"/>
          <p:cNvSpPr txBox="1"/>
          <p:nvPr/>
        </p:nvSpPr>
        <p:spPr>
          <a:xfrm>
            <a:off x="6429375" y="1756950"/>
            <a:ext cx="13338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erdana"/>
                <a:ea typeface="Verdana"/>
                <a:cs typeface="Verdana"/>
                <a:sym typeface="Verdana"/>
              </a:rPr>
              <a:t>Server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3195300" y="0"/>
            <a:ext cx="193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502825" y="854450"/>
            <a:ext cx="13338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Running R code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4118225" y="2107650"/>
            <a:ext cx="20445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Output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20" descr="An arrow connecting the webpage to the server "/>
          <p:cNvSpPr/>
          <p:nvPr/>
        </p:nvSpPr>
        <p:spPr>
          <a:xfrm>
            <a:off x="1414750" y="395950"/>
            <a:ext cx="5704200" cy="3210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 descr="an arrow connecting the server to the web page "/>
          <p:cNvSpPr/>
          <p:nvPr/>
        </p:nvSpPr>
        <p:spPr>
          <a:xfrm rot="10800000">
            <a:off x="2733525" y="2191650"/>
            <a:ext cx="4438800" cy="3801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20" descr="A webpage containing the Shiny web app. It displays a histagram of the Old Faith Geyser and a slide rul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050" y="732800"/>
            <a:ext cx="3182177" cy="15289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2611826-56BD-5342-4CEB-89A05815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Diagram of a  shiny app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EE6664F-FF57-E842-37B2-EDDB03BFD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a black box representing a server running R">
            <a:extLst>
              <a:ext uri="{FF2B5EF4-FFF2-40B4-BE49-F238E27FC236}">
                <a16:creationId xmlns:a16="http://schemas.microsoft.com/office/drawing/2014/main" id="{3401BA55-5BE2-5A97-5080-6831ADA7EA6A}"/>
              </a:ext>
            </a:extLst>
          </p:cNvPr>
          <p:cNvGrpSpPr/>
          <p:nvPr/>
        </p:nvGrpSpPr>
        <p:grpSpPr>
          <a:xfrm>
            <a:off x="6621226" y="716795"/>
            <a:ext cx="802200" cy="1151400"/>
            <a:chOff x="6621226" y="716795"/>
            <a:chExt cx="802200" cy="1151400"/>
          </a:xfrm>
        </p:grpSpPr>
        <p:sp>
          <p:nvSpPr>
            <p:cNvPr id="111" name="Google Shape;111;p20">
              <a:extLst>
                <a:ext uri="{FF2B5EF4-FFF2-40B4-BE49-F238E27FC236}">
                  <a16:creationId xmlns:a16="http://schemas.microsoft.com/office/drawing/2014/main" id="{AC78569D-4C6F-273A-F933-F67EDC14D822}"/>
                </a:ext>
              </a:extLst>
            </p:cNvPr>
            <p:cNvSpPr/>
            <p:nvPr/>
          </p:nvSpPr>
          <p:spPr>
            <a:xfrm>
              <a:off x="6621226" y="716795"/>
              <a:ext cx="802200" cy="11514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0">
              <a:extLst>
                <a:ext uri="{FF2B5EF4-FFF2-40B4-BE49-F238E27FC236}">
                  <a16:creationId xmlns:a16="http://schemas.microsoft.com/office/drawing/2014/main" id="{387E1CDA-DDC1-FD40-9F02-85BDDCE81EC7}"/>
                </a:ext>
              </a:extLst>
            </p:cNvPr>
            <p:cNvSpPr/>
            <p:nvPr/>
          </p:nvSpPr>
          <p:spPr>
            <a:xfrm>
              <a:off x="6721765" y="803358"/>
              <a:ext cx="601200" cy="9783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0">
            <a:extLst>
              <a:ext uri="{FF2B5EF4-FFF2-40B4-BE49-F238E27FC236}">
                <a16:creationId xmlns:a16="http://schemas.microsoft.com/office/drawing/2014/main" id="{8A5EA989-15F8-208D-D162-7662DFA1BEE2}"/>
              </a:ext>
            </a:extLst>
          </p:cNvPr>
          <p:cNvSpPr txBox="1"/>
          <p:nvPr/>
        </p:nvSpPr>
        <p:spPr>
          <a:xfrm>
            <a:off x="6429375" y="1756950"/>
            <a:ext cx="13338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erdana"/>
                <a:ea typeface="Verdana"/>
                <a:cs typeface="Verdana"/>
                <a:sym typeface="Verdana"/>
              </a:rPr>
              <a:t>Server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20">
            <a:extLst>
              <a:ext uri="{FF2B5EF4-FFF2-40B4-BE49-F238E27FC236}">
                <a16:creationId xmlns:a16="http://schemas.microsoft.com/office/drawing/2014/main" id="{03A212C4-C502-2CD6-53DD-1A513C6FEBE9}"/>
              </a:ext>
            </a:extLst>
          </p:cNvPr>
          <p:cNvSpPr txBox="1"/>
          <p:nvPr/>
        </p:nvSpPr>
        <p:spPr>
          <a:xfrm>
            <a:off x="3195300" y="0"/>
            <a:ext cx="193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20">
            <a:extLst>
              <a:ext uri="{FF2B5EF4-FFF2-40B4-BE49-F238E27FC236}">
                <a16:creationId xmlns:a16="http://schemas.microsoft.com/office/drawing/2014/main" id="{7B936FD4-1594-836C-F3E2-B476239D8B6A}"/>
              </a:ext>
            </a:extLst>
          </p:cNvPr>
          <p:cNvSpPr txBox="1"/>
          <p:nvPr/>
        </p:nvSpPr>
        <p:spPr>
          <a:xfrm>
            <a:off x="7502825" y="854450"/>
            <a:ext cx="13338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Running R code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7" name="Google Shape;117;p20">
            <a:extLst>
              <a:ext uri="{FF2B5EF4-FFF2-40B4-BE49-F238E27FC236}">
                <a16:creationId xmlns:a16="http://schemas.microsoft.com/office/drawing/2014/main" id="{5BDFD56E-F008-625B-6ABC-F1C22B3C6B4A}"/>
              </a:ext>
            </a:extLst>
          </p:cNvPr>
          <p:cNvSpPr txBox="1"/>
          <p:nvPr/>
        </p:nvSpPr>
        <p:spPr>
          <a:xfrm>
            <a:off x="4118225" y="2107650"/>
            <a:ext cx="20445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Output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20" descr="An arrow connecting the webpage to the server ">
            <a:extLst>
              <a:ext uri="{FF2B5EF4-FFF2-40B4-BE49-F238E27FC236}">
                <a16:creationId xmlns:a16="http://schemas.microsoft.com/office/drawing/2014/main" id="{0333B4BF-C597-7C94-35A3-1F8AAEEE97FF}"/>
              </a:ext>
            </a:extLst>
          </p:cNvPr>
          <p:cNvSpPr/>
          <p:nvPr/>
        </p:nvSpPr>
        <p:spPr>
          <a:xfrm>
            <a:off x="1414750" y="395950"/>
            <a:ext cx="5704200" cy="3210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 descr="an arrow connecting the server to the web page ">
            <a:extLst>
              <a:ext uri="{FF2B5EF4-FFF2-40B4-BE49-F238E27FC236}">
                <a16:creationId xmlns:a16="http://schemas.microsoft.com/office/drawing/2014/main" id="{12E54FC3-AA56-7FB0-BB72-296496B2851B}"/>
              </a:ext>
            </a:extLst>
          </p:cNvPr>
          <p:cNvSpPr/>
          <p:nvPr/>
        </p:nvSpPr>
        <p:spPr>
          <a:xfrm rot="10800000">
            <a:off x="2733525" y="2191650"/>
            <a:ext cx="4438800" cy="3801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20" descr="A webpage containing the Shiny web app. It displays a histagram of the Old Faith Geyser and a slide ruler">
            <a:extLst>
              <a:ext uri="{FF2B5EF4-FFF2-40B4-BE49-F238E27FC236}">
                <a16:creationId xmlns:a16="http://schemas.microsoft.com/office/drawing/2014/main" id="{02808152-1511-6475-7684-AAEC195F9F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050" y="732800"/>
            <a:ext cx="3182177" cy="15289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3" name="Group 2" descr="UI &#10;What do I see/touch?">
            <a:extLst>
              <a:ext uri="{FF2B5EF4-FFF2-40B4-BE49-F238E27FC236}">
                <a16:creationId xmlns:a16="http://schemas.microsoft.com/office/drawing/2014/main" id="{88AEA3A0-9FC3-ECFE-BFEA-27E0A8709859}"/>
              </a:ext>
            </a:extLst>
          </p:cNvPr>
          <p:cNvGrpSpPr/>
          <p:nvPr/>
        </p:nvGrpSpPr>
        <p:grpSpPr>
          <a:xfrm>
            <a:off x="883225" y="2829500"/>
            <a:ext cx="3532800" cy="2127900"/>
            <a:chOff x="883225" y="2829500"/>
            <a:chExt cx="3532800" cy="2127900"/>
          </a:xfrm>
        </p:grpSpPr>
        <p:sp>
          <p:nvSpPr>
            <p:cNvPr id="4" name="Google Shape;130;p21">
              <a:extLst>
                <a:ext uri="{FF2B5EF4-FFF2-40B4-BE49-F238E27FC236}">
                  <a16:creationId xmlns:a16="http://schemas.microsoft.com/office/drawing/2014/main" id="{7B4C76E1-3635-7CA5-979E-D0F39804FE29}"/>
                </a:ext>
              </a:extLst>
            </p:cNvPr>
            <p:cNvSpPr txBox="1"/>
            <p:nvPr/>
          </p:nvSpPr>
          <p:spPr>
            <a:xfrm>
              <a:off x="2408900" y="3397600"/>
              <a:ext cx="1846200" cy="12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DF523A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" name="Google Shape;136;p21">
              <a:extLst>
                <a:ext uri="{FF2B5EF4-FFF2-40B4-BE49-F238E27FC236}">
                  <a16:creationId xmlns:a16="http://schemas.microsoft.com/office/drawing/2014/main" id="{1439F970-CAC6-AA33-4D9B-A628A6194299}"/>
                </a:ext>
              </a:extLst>
            </p:cNvPr>
            <p:cNvSpPr/>
            <p:nvPr/>
          </p:nvSpPr>
          <p:spPr>
            <a:xfrm>
              <a:off x="883225" y="2829500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rgbClr val="DF523A"/>
                </a:solidFill>
              </a:endParaRPr>
            </a:p>
          </p:txBody>
        </p:sp>
        <p:sp>
          <p:nvSpPr>
            <p:cNvPr id="6" name="Google Shape;138;p21">
              <a:extLst>
                <a:ext uri="{FF2B5EF4-FFF2-40B4-BE49-F238E27FC236}">
                  <a16:creationId xmlns:a16="http://schemas.microsoft.com/office/drawing/2014/main" id="{A8BAC483-9636-AEAD-D69D-0781D6101C95}"/>
                </a:ext>
              </a:extLst>
            </p:cNvPr>
            <p:cNvSpPr txBox="1"/>
            <p:nvPr/>
          </p:nvSpPr>
          <p:spPr>
            <a:xfrm>
              <a:off x="1140025" y="3641725"/>
              <a:ext cx="3019200" cy="6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F523A"/>
                  </a:solidFill>
                </a:rPr>
                <a:t>What do I see / touch? </a:t>
              </a:r>
              <a:endParaRPr sz="2000" b="1" dirty="0">
                <a:solidFill>
                  <a:srgbClr val="DF523A"/>
                </a:solidFill>
              </a:endParaRPr>
            </a:p>
          </p:txBody>
        </p:sp>
        <p:sp>
          <p:nvSpPr>
            <p:cNvPr id="7" name="Google Shape;141;p21">
              <a:extLst>
                <a:ext uri="{FF2B5EF4-FFF2-40B4-BE49-F238E27FC236}">
                  <a16:creationId xmlns:a16="http://schemas.microsoft.com/office/drawing/2014/main" id="{FF302050-E135-6BC2-29D0-34CCAFE67308}"/>
                </a:ext>
              </a:extLst>
            </p:cNvPr>
            <p:cNvSpPr txBox="1"/>
            <p:nvPr/>
          </p:nvSpPr>
          <p:spPr>
            <a:xfrm>
              <a:off x="2313925" y="3022600"/>
              <a:ext cx="6714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DF523A"/>
                  </a:solidFill>
                </a:rPr>
                <a:t>UI</a:t>
              </a:r>
              <a:endParaRPr sz="2000" b="1">
                <a:solidFill>
                  <a:srgbClr val="DF523A"/>
                </a:solidFill>
              </a:endParaRPr>
            </a:p>
          </p:txBody>
        </p:sp>
      </p:grpSp>
      <p:grpSp>
        <p:nvGrpSpPr>
          <p:cNvPr id="8" name="Group 7" descr="Server&#10;&#10;What does the app do?">
            <a:extLst>
              <a:ext uri="{FF2B5EF4-FFF2-40B4-BE49-F238E27FC236}">
                <a16:creationId xmlns:a16="http://schemas.microsoft.com/office/drawing/2014/main" id="{A38C2BA7-228E-F55B-F751-639FA746EF7A}"/>
              </a:ext>
            </a:extLst>
          </p:cNvPr>
          <p:cNvGrpSpPr/>
          <p:nvPr/>
        </p:nvGrpSpPr>
        <p:grpSpPr>
          <a:xfrm>
            <a:off x="4668450" y="2829525"/>
            <a:ext cx="3592325" cy="2127900"/>
            <a:chOff x="4668450" y="2829525"/>
            <a:chExt cx="3592325" cy="2127900"/>
          </a:xfrm>
        </p:grpSpPr>
        <p:sp>
          <p:nvSpPr>
            <p:cNvPr id="9" name="Google Shape;137;p21">
              <a:extLst>
                <a:ext uri="{FF2B5EF4-FFF2-40B4-BE49-F238E27FC236}">
                  <a16:creationId xmlns:a16="http://schemas.microsoft.com/office/drawing/2014/main" id="{F967A7E9-E62D-85CC-18A4-A794283FFFEC}"/>
                </a:ext>
              </a:extLst>
            </p:cNvPr>
            <p:cNvSpPr/>
            <p:nvPr/>
          </p:nvSpPr>
          <p:spPr>
            <a:xfrm>
              <a:off x="4727975" y="2829525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D7CE0CF-87DB-6863-A5A0-B8C2124BEFE0}"/>
                </a:ext>
              </a:extLst>
            </p:cNvPr>
            <p:cNvSpPr txBox="1"/>
            <p:nvPr/>
          </p:nvSpPr>
          <p:spPr>
            <a:xfrm>
              <a:off x="5912225" y="2895200"/>
              <a:ext cx="11643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F523A"/>
                  </a:solidFill>
                </a:rPr>
                <a:t>Server</a:t>
              </a:r>
              <a:endParaRPr sz="2000" b="1" dirty="0">
                <a:solidFill>
                  <a:srgbClr val="DF523A"/>
                </a:solidFill>
              </a:endParaRPr>
            </a:p>
          </p:txBody>
        </p:sp>
        <p:sp>
          <p:nvSpPr>
            <p:cNvPr id="11" name="Google Shape;140;p21">
              <a:extLst>
                <a:ext uri="{FF2B5EF4-FFF2-40B4-BE49-F238E27FC236}">
                  <a16:creationId xmlns:a16="http://schemas.microsoft.com/office/drawing/2014/main" id="{D29E8B83-5089-5A63-443B-66780AF3B673}"/>
                </a:ext>
              </a:extLst>
            </p:cNvPr>
            <p:cNvSpPr txBox="1"/>
            <p:nvPr/>
          </p:nvSpPr>
          <p:spPr>
            <a:xfrm>
              <a:off x="4668450" y="3353925"/>
              <a:ext cx="3019200" cy="10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DF523A"/>
                </a:solidFill>
              </a:endParaRPr>
            </a:p>
          </p:txBody>
        </p:sp>
        <p:sp>
          <p:nvSpPr>
            <p:cNvPr id="12" name="Google Shape;142;p21">
              <a:extLst>
                <a:ext uri="{FF2B5EF4-FFF2-40B4-BE49-F238E27FC236}">
                  <a16:creationId xmlns:a16="http://schemas.microsoft.com/office/drawing/2014/main" id="{55A56E90-AB8F-57A4-09AC-C82A81B349A3}"/>
                </a:ext>
              </a:extLst>
            </p:cNvPr>
            <p:cNvSpPr txBox="1"/>
            <p:nvPr/>
          </p:nvSpPr>
          <p:spPr>
            <a:xfrm>
              <a:off x="5041675" y="3586250"/>
              <a:ext cx="3019200" cy="6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F523A"/>
                  </a:solidFill>
                </a:rPr>
                <a:t>What does the app DO?</a:t>
              </a:r>
              <a:endParaRPr sz="2000" b="1" dirty="0">
                <a:solidFill>
                  <a:srgbClr val="DF523A"/>
                </a:solidFill>
              </a:endParaRPr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109A75F8-243F-C579-1C99-0056DABCB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Diagram of a shiny app + explanation</a:t>
            </a:r>
          </a:p>
        </p:txBody>
      </p:sp>
    </p:spTree>
    <p:extLst>
      <p:ext uri="{BB962C8B-B14F-4D97-AF65-F5344CB8AC3E}">
        <p14:creationId xmlns:p14="http://schemas.microsoft.com/office/powerpoint/2010/main" val="10529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6722BAE4-6590-DAEF-D981-A3DD4941B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a black box representing a server running R">
            <a:extLst>
              <a:ext uri="{FF2B5EF4-FFF2-40B4-BE49-F238E27FC236}">
                <a16:creationId xmlns:a16="http://schemas.microsoft.com/office/drawing/2014/main" id="{7D1C4ED9-FE81-3520-119B-87C35C3F76D7}"/>
              </a:ext>
            </a:extLst>
          </p:cNvPr>
          <p:cNvGrpSpPr/>
          <p:nvPr/>
        </p:nvGrpSpPr>
        <p:grpSpPr>
          <a:xfrm>
            <a:off x="6621226" y="716795"/>
            <a:ext cx="802200" cy="1151400"/>
            <a:chOff x="6621226" y="716795"/>
            <a:chExt cx="802200" cy="1151400"/>
          </a:xfrm>
        </p:grpSpPr>
        <p:sp>
          <p:nvSpPr>
            <p:cNvPr id="111" name="Google Shape;111;p20">
              <a:extLst>
                <a:ext uri="{FF2B5EF4-FFF2-40B4-BE49-F238E27FC236}">
                  <a16:creationId xmlns:a16="http://schemas.microsoft.com/office/drawing/2014/main" id="{64578A1E-FA5C-A367-970C-2CBC5F97C7C1}"/>
                </a:ext>
              </a:extLst>
            </p:cNvPr>
            <p:cNvSpPr/>
            <p:nvPr/>
          </p:nvSpPr>
          <p:spPr>
            <a:xfrm>
              <a:off x="6621226" y="716795"/>
              <a:ext cx="802200" cy="11514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0">
              <a:extLst>
                <a:ext uri="{FF2B5EF4-FFF2-40B4-BE49-F238E27FC236}">
                  <a16:creationId xmlns:a16="http://schemas.microsoft.com/office/drawing/2014/main" id="{D308F832-D63F-C2E7-E0EE-9BEC81CCED46}"/>
                </a:ext>
              </a:extLst>
            </p:cNvPr>
            <p:cNvSpPr/>
            <p:nvPr/>
          </p:nvSpPr>
          <p:spPr>
            <a:xfrm>
              <a:off x="6721765" y="803358"/>
              <a:ext cx="601200" cy="9783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0">
            <a:extLst>
              <a:ext uri="{FF2B5EF4-FFF2-40B4-BE49-F238E27FC236}">
                <a16:creationId xmlns:a16="http://schemas.microsoft.com/office/drawing/2014/main" id="{CE0818B4-B301-ABE3-2AA5-61BC5B6AF65D}"/>
              </a:ext>
            </a:extLst>
          </p:cNvPr>
          <p:cNvSpPr txBox="1"/>
          <p:nvPr/>
        </p:nvSpPr>
        <p:spPr>
          <a:xfrm>
            <a:off x="6429375" y="1756950"/>
            <a:ext cx="13338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erdana"/>
                <a:ea typeface="Verdana"/>
                <a:cs typeface="Verdana"/>
                <a:sym typeface="Verdana"/>
              </a:rPr>
              <a:t>Server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20">
            <a:extLst>
              <a:ext uri="{FF2B5EF4-FFF2-40B4-BE49-F238E27FC236}">
                <a16:creationId xmlns:a16="http://schemas.microsoft.com/office/drawing/2014/main" id="{20DDDD3E-FC6B-0AF4-39D0-F025A9E693DC}"/>
              </a:ext>
            </a:extLst>
          </p:cNvPr>
          <p:cNvSpPr txBox="1"/>
          <p:nvPr/>
        </p:nvSpPr>
        <p:spPr>
          <a:xfrm>
            <a:off x="3195300" y="0"/>
            <a:ext cx="193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20">
            <a:extLst>
              <a:ext uri="{FF2B5EF4-FFF2-40B4-BE49-F238E27FC236}">
                <a16:creationId xmlns:a16="http://schemas.microsoft.com/office/drawing/2014/main" id="{30E8DA6D-1B05-D2A5-5D70-ABD49A80F352}"/>
              </a:ext>
            </a:extLst>
          </p:cNvPr>
          <p:cNvSpPr txBox="1"/>
          <p:nvPr/>
        </p:nvSpPr>
        <p:spPr>
          <a:xfrm>
            <a:off x="7502825" y="854450"/>
            <a:ext cx="13338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Running R code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7" name="Google Shape;117;p20">
            <a:extLst>
              <a:ext uri="{FF2B5EF4-FFF2-40B4-BE49-F238E27FC236}">
                <a16:creationId xmlns:a16="http://schemas.microsoft.com/office/drawing/2014/main" id="{FEF2F376-A69B-0788-56B6-C0AF614BC92F}"/>
              </a:ext>
            </a:extLst>
          </p:cNvPr>
          <p:cNvSpPr txBox="1"/>
          <p:nvPr/>
        </p:nvSpPr>
        <p:spPr>
          <a:xfrm>
            <a:off x="4118225" y="2107650"/>
            <a:ext cx="20445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Output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20" descr="An arrow connecting the webpage to the server ">
            <a:extLst>
              <a:ext uri="{FF2B5EF4-FFF2-40B4-BE49-F238E27FC236}">
                <a16:creationId xmlns:a16="http://schemas.microsoft.com/office/drawing/2014/main" id="{3BFCF69A-1447-52E2-081B-B2C24DBE45FE}"/>
              </a:ext>
            </a:extLst>
          </p:cNvPr>
          <p:cNvSpPr/>
          <p:nvPr/>
        </p:nvSpPr>
        <p:spPr>
          <a:xfrm>
            <a:off x="1414750" y="395950"/>
            <a:ext cx="5704200" cy="3210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 descr="an arrow connecting the server to the web page ">
            <a:extLst>
              <a:ext uri="{FF2B5EF4-FFF2-40B4-BE49-F238E27FC236}">
                <a16:creationId xmlns:a16="http://schemas.microsoft.com/office/drawing/2014/main" id="{FFA9A5B8-A02B-A70F-09D2-B77804D05EDE}"/>
              </a:ext>
            </a:extLst>
          </p:cNvPr>
          <p:cNvSpPr/>
          <p:nvPr/>
        </p:nvSpPr>
        <p:spPr>
          <a:xfrm rot="10800000">
            <a:off x="2733525" y="2191650"/>
            <a:ext cx="4438800" cy="3801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20" descr="A webpage containing the Shiny web app. It displays a histagram of the Old Faith Geyser and a slide ruler">
            <a:extLst>
              <a:ext uri="{FF2B5EF4-FFF2-40B4-BE49-F238E27FC236}">
                <a16:creationId xmlns:a16="http://schemas.microsoft.com/office/drawing/2014/main" id="{E0BFA3EE-540E-265F-2879-AF849FEB7CF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050" y="732800"/>
            <a:ext cx="3182177" cy="15289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3" name="Group 12" descr="UI&#10;-Title&#10;-Slider&#10;-Graph">
            <a:extLst>
              <a:ext uri="{FF2B5EF4-FFF2-40B4-BE49-F238E27FC236}">
                <a16:creationId xmlns:a16="http://schemas.microsoft.com/office/drawing/2014/main" id="{B29CF838-971F-F5AD-2139-B4BE41C25DE0}"/>
              </a:ext>
            </a:extLst>
          </p:cNvPr>
          <p:cNvGrpSpPr/>
          <p:nvPr/>
        </p:nvGrpSpPr>
        <p:grpSpPr>
          <a:xfrm>
            <a:off x="883225" y="2829500"/>
            <a:ext cx="3532800" cy="2127900"/>
            <a:chOff x="883225" y="2829500"/>
            <a:chExt cx="3532800" cy="2127900"/>
          </a:xfrm>
        </p:grpSpPr>
        <p:sp>
          <p:nvSpPr>
            <p:cNvPr id="14" name="Google Shape;151;p22">
              <a:extLst>
                <a:ext uri="{FF2B5EF4-FFF2-40B4-BE49-F238E27FC236}">
                  <a16:creationId xmlns:a16="http://schemas.microsoft.com/office/drawing/2014/main" id="{D390D9F3-DE37-5941-4529-C55AEF374281}"/>
                </a:ext>
              </a:extLst>
            </p:cNvPr>
            <p:cNvSpPr txBox="1"/>
            <p:nvPr/>
          </p:nvSpPr>
          <p:spPr>
            <a:xfrm>
              <a:off x="2408900" y="3397600"/>
              <a:ext cx="1846200" cy="12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DF523A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" name="Google Shape;157;p22">
              <a:extLst>
                <a:ext uri="{FF2B5EF4-FFF2-40B4-BE49-F238E27FC236}">
                  <a16:creationId xmlns:a16="http://schemas.microsoft.com/office/drawing/2014/main" id="{DC6A42B2-B9F0-AA48-B2E3-6E911FDF7B99}"/>
                </a:ext>
              </a:extLst>
            </p:cNvPr>
            <p:cNvSpPr/>
            <p:nvPr/>
          </p:nvSpPr>
          <p:spPr>
            <a:xfrm>
              <a:off x="883225" y="2829500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rgbClr val="DF523A"/>
                </a:solidFill>
              </a:endParaRPr>
            </a:p>
          </p:txBody>
        </p:sp>
        <p:sp>
          <p:nvSpPr>
            <p:cNvPr id="16" name="Google Shape;159;p22">
              <a:extLst>
                <a:ext uri="{FF2B5EF4-FFF2-40B4-BE49-F238E27FC236}">
                  <a16:creationId xmlns:a16="http://schemas.microsoft.com/office/drawing/2014/main" id="{0D007BD4-5AEA-90FF-BD53-762643A60699}"/>
                </a:ext>
              </a:extLst>
            </p:cNvPr>
            <p:cNvSpPr txBox="1"/>
            <p:nvPr/>
          </p:nvSpPr>
          <p:spPr>
            <a:xfrm>
              <a:off x="2313925" y="2870200"/>
              <a:ext cx="6714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DF523A"/>
                  </a:solidFill>
                </a:rPr>
                <a:t>UI</a:t>
              </a:r>
              <a:endParaRPr sz="2000" b="1">
                <a:solidFill>
                  <a:srgbClr val="DF523A"/>
                </a:solidFill>
              </a:endParaRPr>
            </a:p>
          </p:txBody>
        </p:sp>
        <p:sp>
          <p:nvSpPr>
            <p:cNvPr id="17" name="Google Shape;161;p22">
              <a:extLst>
                <a:ext uri="{FF2B5EF4-FFF2-40B4-BE49-F238E27FC236}">
                  <a16:creationId xmlns:a16="http://schemas.microsoft.com/office/drawing/2014/main" id="{3379474F-276E-CF56-F91F-CC663AD7261B}"/>
                </a:ext>
              </a:extLst>
            </p:cNvPr>
            <p:cNvSpPr txBox="1"/>
            <p:nvPr/>
          </p:nvSpPr>
          <p:spPr>
            <a:xfrm>
              <a:off x="883225" y="3353925"/>
              <a:ext cx="3019200" cy="10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DF523A"/>
                </a:buClr>
                <a:buSzPts val="1800"/>
                <a:buChar char="-"/>
              </a:pPr>
              <a:r>
                <a:rPr lang="en" sz="1800">
                  <a:solidFill>
                    <a:srgbClr val="DF523A"/>
                  </a:solidFill>
                </a:rPr>
                <a:t>Title</a:t>
              </a:r>
              <a:endParaRPr sz="1800">
                <a:solidFill>
                  <a:srgbClr val="DF523A"/>
                </a:solidFill>
              </a:endParaRPr>
            </a:p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DF523A"/>
                </a:buClr>
                <a:buSzPts val="1800"/>
                <a:buChar char="-"/>
              </a:pPr>
              <a:r>
                <a:rPr lang="en" sz="1800">
                  <a:solidFill>
                    <a:srgbClr val="DF523A"/>
                  </a:solidFill>
                </a:rPr>
                <a:t>Slider</a:t>
              </a:r>
              <a:endParaRPr sz="1800">
                <a:solidFill>
                  <a:srgbClr val="DF523A"/>
                </a:solidFill>
              </a:endParaRPr>
            </a:p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DF523A"/>
                </a:buClr>
                <a:buSzPts val="1800"/>
                <a:buChar char="-"/>
              </a:pPr>
              <a:r>
                <a:rPr lang="en" sz="1800">
                  <a:solidFill>
                    <a:srgbClr val="DF523A"/>
                  </a:solidFill>
                </a:rPr>
                <a:t>Graph</a:t>
              </a:r>
              <a:endParaRPr sz="1800">
                <a:solidFill>
                  <a:srgbClr val="DF523A"/>
                </a:solidFill>
              </a:endParaRPr>
            </a:p>
          </p:txBody>
        </p:sp>
      </p:grpSp>
      <p:grpSp>
        <p:nvGrpSpPr>
          <p:cNvPr id="18" name="Group 17" descr="Server&#10;-Receive the slider input&#10;- Create a histogram">
            <a:extLst>
              <a:ext uri="{FF2B5EF4-FFF2-40B4-BE49-F238E27FC236}">
                <a16:creationId xmlns:a16="http://schemas.microsoft.com/office/drawing/2014/main" id="{1827D5B5-8F5E-5E98-C479-74BB6FB47660}"/>
              </a:ext>
            </a:extLst>
          </p:cNvPr>
          <p:cNvGrpSpPr/>
          <p:nvPr/>
        </p:nvGrpSpPr>
        <p:grpSpPr>
          <a:xfrm>
            <a:off x="4668450" y="2829525"/>
            <a:ext cx="3592325" cy="2127900"/>
            <a:chOff x="4668450" y="2829525"/>
            <a:chExt cx="3592325" cy="2127900"/>
          </a:xfrm>
        </p:grpSpPr>
        <p:sp>
          <p:nvSpPr>
            <p:cNvPr id="19" name="Google Shape;158;p22">
              <a:extLst>
                <a:ext uri="{FF2B5EF4-FFF2-40B4-BE49-F238E27FC236}">
                  <a16:creationId xmlns:a16="http://schemas.microsoft.com/office/drawing/2014/main" id="{890B3417-8E25-E7C3-3465-994278EF5075}"/>
                </a:ext>
              </a:extLst>
            </p:cNvPr>
            <p:cNvSpPr/>
            <p:nvPr/>
          </p:nvSpPr>
          <p:spPr>
            <a:xfrm>
              <a:off x="4727975" y="2829525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0;p22">
              <a:extLst>
                <a:ext uri="{FF2B5EF4-FFF2-40B4-BE49-F238E27FC236}">
                  <a16:creationId xmlns:a16="http://schemas.microsoft.com/office/drawing/2014/main" id="{70635E3A-0240-6261-BB2D-990CA7407C60}"/>
                </a:ext>
              </a:extLst>
            </p:cNvPr>
            <p:cNvSpPr txBox="1"/>
            <p:nvPr/>
          </p:nvSpPr>
          <p:spPr>
            <a:xfrm>
              <a:off x="5912225" y="2895200"/>
              <a:ext cx="11643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DF523A"/>
                  </a:solidFill>
                </a:rPr>
                <a:t>Server</a:t>
              </a:r>
              <a:endParaRPr sz="2000" b="1">
                <a:solidFill>
                  <a:srgbClr val="DF523A"/>
                </a:solidFill>
              </a:endParaRPr>
            </a:p>
          </p:txBody>
        </p:sp>
        <p:sp>
          <p:nvSpPr>
            <p:cNvPr id="21" name="Google Shape;162;p22">
              <a:extLst>
                <a:ext uri="{FF2B5EF4-FFF2-40B4-BE49-F238E27FC236}">
                  <a16:creationId xmlns:a16="http://schemas.microsoft.com/office/drawing/2014/main" id="{9DAA4F6D-03C1-DEBC-ACC0-A94C5F347B85}"/>
                </a:ext>
              </a:extLst>
            </p:cNvPr>
            <p:cNvSpPr txBox="1"/>
            <p:nvPr/>
          </p:nvSpPr>
          <p:spPr>
            <a:xfrm>
              <a:off x="4668450" y="3353925"/>
              <a:ext cx="3019200" cy="10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DF523A"/>
                </a:buClr>
                <a:buSzPts val="1800"/>
                <a:buChar char="-"/>
              </a:pPr>
              <a:r>
                <a:rPr lang="en" sz="1800" dirty="0">
                  <a:solidFill>
                    <a:srgbClr val="DF523A"/>
                  </a:solidFill>
                </a:rPr>
                <a:t>Receive the slider input</a:t>
              </a:r>
              <a:endParaRPr sz="1800" dirty="0">
                <a:solidFill>
                  <a:srgbClr val="DF523A"/>
                </a:solidFill>
              </a:endParaRPr>
            </a:p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DF523A"/>
                </a:buClr>
                <a:buSzPts val="1800"/>
                <a:buChar char="-"/>
              </a:pPr>
              <a:r>
                <a:rPr lang="en" sz="1800" dirty="0">
                  <a:solidFill>
                    <a:srgbClr val="DF523A"/>
                  </a:solidFill>
                </a:rPr>
                <a:t>Create a histogram</a:t>
              </a:r>
              <a:endParaRPr sz="1800" dirty="0">
                <a:solidFill>
                  <a:srgbClr val="DF523A"/>
                </a:solidFill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A3A6056-55AF-7862-6A35-BE85DC3C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Diagram of a shiny app + components </a:t>
            </a:r>
          </a:p>
        </p:txBody>
      </p:sp>
    </p:spTree>
    <p:extLst>
      <p:ext uri="{BB962C8B-B14F-4D97-AF65-F5344CB8AC3E}">
        <p14:creationId xmlns:p14="http://schemas.microsoft.com/office/powerpoint/2010/main" val="489469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/>
        </p:nvSpPr>
        <p:spPr>
          <a:xfrm>
            <a:off x="933650" y="1731600"/>
            <a:ext cx="3867900" cy="22032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/>
              <a:t>library(shiny)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/>
              <a:t>ui &lt;- fluidPage()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/>
              <a:t>server &lt;- function(input, output) {}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/>
              <a:t>shinyApp(ui = ui, server = server)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What’s in an app?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What’s in an app? 2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933650" y="1731600"/>
            <a:ext cx="3867900" cy="22032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library(shiny)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ui &lt;- fluidPage()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server &lt;- function(input, output) {}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shinyApp(ui = ui, server = server)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</p:txBody>
      </p:sp>
      <p:cxnSp>
        <p:nvCxnSpPr>
          <p:cNvPr id="176" name="Google Shape;176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50350" y="2200775"/>
            <a:ext cx="3859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7" name="Google Shape;177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37700" y="2703300"/>
            <a:ext cx="3859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50350" y="3214150"/>
            <a:ext cx="3859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9" name="Google Shape;179;p24"/>
          <p:cNvSpPr/>
          <p:nvPr/>
        </p:nvSpPr>
        <p:spPr>
          <a:xfrm>
            <a:off x="5393700" y="1567225"/>
            <a:ext cx="1325400" cy="416700"/>
          </a:xfrm>
          <a:prstGeom prst="wedgeRectCallout">
            <a:avLst>
              <a:gd name="adj1" fmla="val -91520"/>
              <a:gd name="adj2" fmla="val 46028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Header</a:t>
            </a:r>
            <a:endParaRPr sz="1800" b="1"/>
          </a:p>
        </p:txBody>
      </p:sp>
      <p:sp>
        <p:nvSpPr>
          <p:cNvPr id="180" name="Google Shape;180;p24"/>
          <p:cNvSpPr/>
          <p:nvPr/>
        </p:nvSpPr>
        <p:spPr>
          <a:xfrm>
            <a:off x="5393700" y="2192183"/>
            <a:ext cx="1954800" cy="416700"/>
          </a:xfrm>
          <a:prstGeom prst="wedgeRectCallout">
            <a:avLst>
              <a:gd name="adj1" fmla="val -78879"/>
              <a:gd name="adj2" fmla="val 2321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User Interface</a:t>
            </a:r>
            <a:endParaRPr sz="1800" b="1" dirty="0"/>
          </a:p>
        </p:txBody>
      </p:sp>
      <p:sp>
        <p:nvSpPr>
          <p:cNvPr id="181" name="Google Shape;181;p24"/>
          <p:cNvSpPr/>
          <p:nvPr/>
        </p:nvSpPr>
        <p:spPr>
          <a:xfrm>
            <a:off x="5393700" y="2817142"/>
            <a:ext cx="1325400" cy="416700"/>
          </a:xfrm>
          <a:prstGeom prst="wedgeRectCallout">
            <a:avLst>
              <a:gd name="adj1" fmla="val -92593"/>
              <a:gd name="adj2" fmla="val -11732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Server</a:t>
            </a:r>
            <a:endParaRPr sz="1800" b="1"/>
          </a:p>
        </p:txBody>
      </p:sp>
      <p:sp>
        <p:nvSpPr>
          <p:cNvPr id="182" name="Google Shape;182;p24"/>
          <p:cNvSpPr/>
          <p:nvPr/>
        </p:nvSpPr>
        <p:spPr>
          <a:xfrm>
            <a:off x="5434175" y="3442100"/>
            <a:ext cx="1435800" cy="371700"/>
          </a:xfrm>
          <a:prstGeom prst="wedgeRectCallout">
            <a:avLst>
              <a:gd name="adj1" fmla="val -91728"/>
              <a:gd name="adj2" fmla="val -269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Run App!</a:t>
            </a:r>
            <a:endParaRPr sz="1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AutoNum type="arabicPeriod"/>
            </a:pPr>
            <a:r>
              <a:rPr lang="en" b="1">
                <a:solidFill>
                  <a:schemeClr val="dk2"/>
                </a:solidFill>
              </a:rPr>
              <a:t>The Header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first part of your app.R file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Everything in this section will run as soon as someone connects to your app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Put things in here that you always need for every part of your app - loading data and packages, data wrangling/transformation steps, etc.</a:t>
            </a:r>
            <a:endParaRPr/>
          </a:p>
        </p:txBody>
      </p:sp>
      <p:pic>
        <p:nvPicPr>
          <p:cNvPr id="189" name="Google Shape;189;p25" descr="A screenshot of the code contained in the header of a shiny ap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213" y="2910825"/>
            <a:ext cx="7141564" cy="206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2. The UI (user interface)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95" name="Google Shape;19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81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second part of your app.R file</a:t>
            </a:r>
            <a:endParaRPr>
              <a:highlight>
                <a:srgbClr val="F3F3F3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Define the visual layout of your app (where to put inputs and outputs)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Define inputs and how they work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Define outputs and what types they are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6" name="Google Shape;196;p26" descr="A screen shot of the code container in the UI of a shiny app"/>
          <p:cNvPicPr preferRelativeResize="0"/>
          <p:nvPr/>
        </p:nvPicPr>
        <p:blipFill rotWithShape="1">
          <a:blip r:embed="rId3">
            <a:alphaModFix/>
          </a:blip>
          <a:srcRect t="9016"/>
          <a:stretch/>
        </p:blipFill>
        <p:spPr>
          <a:xfrm>
            <a:off x="4984300" y="738112"/>
            <a:ext cx="4066176" cy="366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UI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202" name="Google Shape;202;p27" descr="A side by side of the code and the GUI it creates. The left screen shot is the code"/>
          <p:cNvPicPr preferRelativeResize="0"/>
          <p:nvPr/>
        </p:nvPicPr>
        <p:blipFill rotWithShape="1">
          <a:blip r:embed="rId3">
            <a:alphaModFix/>
          </a:blip>
          <a:srcRect t="9016"/>
          <a:stretch/>
        </p:blipFill>
        <p:spPr>
          <a:xfrm>
            <a:off x="49200" y="788137"/>
            <a:ext cx="4066176" cy="366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 descr="A side by side of the code and the GUI it creates. The right screen shot is the GUI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5375" y="1098900"/>
            <a:ext cx="4931775" cy="294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8" descr="A side by side of the code and the GUI it creates.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375" y="1098900"/>
            <a:ext cx="4931775" cy="294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UI 2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210" name="Google Shape;210;p28" descr="A side by side of the code and the GUI it creates. The right screen shot is the GUI"/>
          <p:cNvPicPr preferRelativeResize="0"/>
          <p:nvPr/>
        </p:nvPicPr>
        <p:blipFill rotWithShape="1">
          <a:blip r:embed="rId4">
            <a:alphaModFix/>
          </a:blip>
          <a:srcRect t="9016"/>
          <a:stretch/>
        </p:blipFill>
        <p:spPr>
          <a:xfrm>
            <a:off x="49200" y="788137"/>
            <a:ext cx="4066176" cy="36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 descr="A side by side of the code and the GUI it creates. &#10;"/>
          <p:cNvSpPr/>
          <p:nvPr/>
        </p:nvSpPr>
        <p:spPr>
          <a:xfrm>
            <a:off x="608550" y="1258775"/>
            <a:ext cx="2901000" cy="5001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7502" y="1117329"/>
            <a:ext cx="2503800" cy="2775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9" descr="A side by side of the code and the GUI it creates. The right screen shot is the GU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375" y="1098900"/>
            <a:ext cx="4931775" cy="294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UI 3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219" name="Google Shape;219;p29" descr="A side by side of the code and the GUI it creates. The right screen shot is the GUI"/>
          <p:cNvPicPr preferRelativeResize="0"/>
          <p:nvPr/>
        </p:nvPicPr>
        <p:blipFill rotWithShape="1">
          <a:blip r:embed="rId4">
            <a:alphaModFix/>
          </a:blip>
          <a:srcRect t="9016"/>
          <a:stretch/>
        </p:blipFill>
        <p:spPr>
          <a:xfrm>
            <a:off x="49200" y="788137"/>
            <a:ext cx="4066176" cy="36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9" descr="A side by side of the code and the GUI it creates. The right screen shot is the code"/>
          <p:cNvSpPr/>
          <p:nvPr/>
        </p:nvSpPr>
        <p:spPr>
          <a:xfrm>
            <a:off x="608550" y="1258775"/>
            <a:ext cx="2901000" cy="5001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7502" y="1117329"/>
            <a:ext cx="2503800" cy="2775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9" descr="A side by side of the code and the GUI it creates. "/>
          <p:cNvSpPr/>
          <p:nvPr/>
        </p:nvSpPr>
        <p:spPr>
          <a:xfrm>
            <a:off x="1217100" y="2244850"/>
            <a:ext cx="2142300" cy="899100"/>
          </a:xfrm>
          <a:prstGeom prst="rect">
            <a:avLst/>
          </a:prstGeom>
          <a:solidFill>
            <a:srgbClr val="76A5AF">
              <a:alpha val="23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9" descr="A side by side of the code and the GUI it creates. "/>
          <p:cNvSpPr/>
          <p:nvPr/>
        </p:nvSpPr>
        <p:spPr>
          <a:xfrm>
            <a:off x="4115375" y="1411374"/>
            <a:ext cx="1665300" cy="997800"/>
          </a:xfrm>
          <a:prstGeom prst="rect">
            <a:avLst/>
          </a:prstGeom>
          <a:solidFill>
            <a:srgbClr val="76A5AF">
              <a:alpha val="23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0" descr="A side by side of the code and the GUI it creates. The right screen shot is the GU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375" y="1098900"/>
            <a:ext cx="4931775" cy="294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2"/>
                </a:solidFill>
              </a:rPr>
              <a:t>UI 4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230" name="Google Shape;230;p30" descr="A side by side of the code and the GUI it creates. The right screen shot is the Code"/>
          <p:cNvPicPr preferRelativeResize="0"/>
          <p:nvPr/>
        </p:nvPicPr>
        <p:blipFill rotWithShape="1">
          <a:blip r:embed="rId4">
            <a:alphaModFix/>
          </a:blip>
          <a:srcRect t="9016"/>
          <a:stretch/>
        </p:blipFill>
        <p:spPr>
          <a:xfrm>
            <a:off x="49200" y="788137"/>
            <a:ext cx="4066176" cy="36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550" y="1258775"/>
            <a:ext cx="2901000" cy="5001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7502" y="1117329"/>
            <a:ext cx="2503800" cy="277500"/>
          </a:xfrm>
          <a:prstGeom prst="rect">
            <a:avLst/>
          </a:prstGeom>
          <a:solidFill>
            <a:srgbClr val="DD7E6B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0" descr="A side by side of the code and the GUI it creates. "/>
          <p:cNvSpPr/>
          <p:nvPr/>
        </p:nvSpPr>
        <p:spPr>
          <a:xfrm>
            <a:off x="1217100" y="2244850"/>
            <a:ext cx="2142300" cy="899100"/>
          </a:xfrm>
          <a:prstGeom prst="rect">
            <a:avLst/>
          </a:prstGeom>
          <a:solidFill>
            <a:srgbClr val="76A5AF">
              <a:alpha val="23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0" descr="A side by side of the code and the GUI it creates. "/>
          <p:cNvSpPr/>
          <p:nvPr/>
        </p:nvSpPr>
        <p:spPr>
          <a:xfrm>
            <a:off x="4115375" y="1411374"/>
            <a:ext cx="1665300" cy="997800"/>
          </a:xfrm>
          <a:prstGeom prst="rect">
            <a:avLst/>
          </a:prstGeom>
          <a:solidFill>
            <a:srgbClr val="76A5AF">
              <a:alpha val="234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3725" y="3768000"/>
            <a:ext cx="1625700" cy="225000"/>
          </a:xfrm>
          <a:prstGeom prst="rect">
            <a:avLst/>
          </a:prstGeom>
          <a:solidFill>
            <a:srgbClr val="F1C232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3400" y="1540925"/>
            <a:ext cx="3103200" cy="2598300"/>
          </a:xfrm>
          <a:prstGeom prst="rect">
            <a:avLst/>
          </a:prstGeom>
          <a:solidFill>
            <a:srgbClr val="F1C232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523A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 descr="A side by side of the code and the GUI it creates. 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</a:rPr>
              <a:t>Assignment - Modify the UI</a:t>
            </a:r>
            <a:endParaRPr b="1" dirty="0">
              <a:solidFill>
                <a:schemeClr val="lt1"/>
              </a:solidFill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408475" y="1192075"/>
            <a:ext cx="77529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AutoNum type="arabicPeriod"/>
            </a:pPr>
            <a:r>
              <a:rPr lang="en" sz="1900" b="1" dirty="0">
                <a:solidFill>
                  <a:schemeClr val="lt1"/>
                </a:solidFill>
              </a:rPr>
              <a:t>Change the app title to “My Super Cool Geyser Data”</a:t>
            </a:r>
            <a:endParaRPr sz="1900" b="1" dirty="0">
              <a:solidFill>
                <a:schemeClr val="lt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AutoNum type="arabicPeriod"/>
            </a:pPr>
            <a:r>
              <a:rPr lang="en" sz="1900" b="1" dirty="0">
                <a:solidFill>
                  <a:schemeClr val="lt1"/>
                </a:solidFill>
              </a:rPr>
              <a:t>Change the maximum number of bins on the slider to 100.</a:t>
            </a:r>
            <a:endParaRPr sz="19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375" y="1098900"/>
            <a:ext cx="4931775" cy="294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2" descr="An histogram&#10;"/>
          <p:cNvSpPr/>
          <p:nvPr/>
        </p:nvSpPr>
        <p:spPr>
          <a:xfrm>
            <a:off x="5814995" y="1414745"/>
            <a:ext cx="3272700" cy="2746200"/>
          </a:xfrm>
          <a:prstGeom prst="roundRect">
            <a:avLst>
              <a:gd name="adj" fmla="val 2609"/>
            </a:avLst>
          </a:prstGeom>
          <a:noFill/>
          <a:ln w="19050" cap="flat" cmpd="sng">
            <a:solidFill>
              <a:srgbClr val="6D9EE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UI - Layout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250" name="Google Shape;250;p32" descr="The code"/>
          <p:cNvPicPr preferRelativeResize="0"/>
          <p:nvPr/>
        </p:nvPicPr>
        <p:blipFill rotWithShape="1">
          <a:blip r:embed="rId4">
            <a:alphaModFix/>
          </a:blip>
          <a:srcRect t="9016"/>
          <a:stretch/>
        </p:blipFill>
        <p:spPr>
          <a:xfrm>
            <a:off x="49200" y="788137"/>
            <a:ext cx="4066176" cy="36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057" y="2115165"/>
            <a:ext cx="1014600" cy="177600"/>
          </a:xfrm>
          <a:prstGeom prst="rect">
            <a:avLst/>
          </a:prstGeom>
          <a:solidFill>
            <a:srgbClr val="DF523A">
              <a:alpha val="4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9325" y="3609625"/>
            <a:ext cx="756300" cy="177600"/>
          </a:xfrm>
          <a:prstGeom prst="rect">
            <a:avLst/>
          </a:prstGeom>
          <a:solidFill>
            <a:srgbClr val="CFE2F3">
              <a:alpha val="55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2" descr="The slide GUI "/>
          <p:cNvSpPr/>
          <p:nvPr/>
        </p:nvSpPr>
        <p:spPr>
          <a:xfrm>
            <a:off x="4144599" y="1414745"/>
            <a:ext cx="1611600" cy="2746200"/>
          </a:xfrm>
          <a:prstGeom prst="roundRect">
            <a:avLst>
              <a:gd name="adj" fmla="val 2609"/>
            </a:avLst>
          </a:prstGeom>
          <a:noFill/>
          <a:ln w="19050" cap="flat" cmpd="sng">
            <a:solidFill>
              <a:srgbClr val="DF523A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3" descr="A image containing differten GUI elements&#10;- fluidRow()&#10;- flowLayout()&#10;-sidebarLayout()&#10;- splitLayout()&#10;- verticalLayout(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2388" y="152400"/>
            <a:ext cx="3163765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3"/>
          <p:cNvSpPr txBox="1">
            <a:spLocks noGrp="1"/>
          </p:cNvSpPr>
          <p:nvPr>
            <p:ph type="title" idx="4294967295"/>
          </p:nvPr>
        </p:nvSpPr>
        <p:spPr>
          <a:xfrm>
            <a:off x="183400" y="1825650"/>
            <a:ext cx="381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UI</a:t>
            </a:r>
            <a:endParaRPr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Layout Examples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60" name="Google Shape;260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684425" y="191850"/>
            <a:ext cx="892200" cy="4776600"/>
          </a:xfrm>
          <a:prstGeom prst="rightBrace">
            <a:avLst>
              <a:gd name="adj1" fmla="val 50000"/>
              <a:gd name="adj2" fmla="val 4973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3. The server()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66" name="Google Shape;266;p34"/>
          <p:cNvSpPr txBox="1">
            <a:spLocks noGrp="1"/>
          </p:cNvSpPr>
          <p:nvPr>
            <p:ph type="body" idx="1"/>
          </p:nvPr>
        </p:nvSpPr>
        <p:spPr>
          <a:xfrm>
            <a:off x="0" y="1152475"/>
            <a:ext cx="4793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third part of your app.R file</a:t>
            </a:r>
            <a:endParaRPr>
              <a:highlight>
                <a:srgbClr val="F3F3F3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Most of your R code lives here.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Tells Shiny </a:t>
            </a:r>
            <a:r>
              <a:rPr lang="en" i="1"/>
              <a:t>how</a:t>
            </a:r>
            <a:r>
              <a:rPr lang="en"/>
              <a:t> to build outputs.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Can use values from user inputs by calling input$id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7" name="Google Shape;267;p34" descr="A screenshot of the server co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700" y="1557425"/>
            <a:ext cx="4347099" cy="20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523A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Assignment - Modify the Server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408475" y="1192075"/>
            <a:ext cx="77529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AutoNum type="arabicPeriod"/>
            </a:pPr>
            <a:r>
              <a:rPr lang="en" sz="1900" b="1">
                <a:solidFill>
                  <a:schemeClr val="lt1"/>
                </a:solidFill>
              </a:rPr>
              <a:t>Change the histogram bin color from `darkgray’ to ‘green’</a:t>
            </a:r>
            <a:endParaRPr sz="1900" b="1">
              <a:solidFill>
                <a:schemeClr val="lt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AutoNum type="arabicPeriod"/>
            </a:pPr>
            <a:r>
              <a:rPr lang="en" sz="1900" b="1">
                <a:solidFill>
                  <a:schemeClr val="lt1"/>
                </a:solidFill>
              </a:rPr>
              <a:t>Change the border color from ‘white’ to ‘black’</a:t>
            </a:r>
            <a:endParaRPr sz="1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4. shinyApp()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79" name="Google Shape;27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fourth and final part of your app.R file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Tells Shiny to run the app!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Needs to know where to find UI and server parts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80" name="Google Shape;280;p36" descr="A screencode of the code containing the shinyApp function call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725" y="3179300"/>
            <a:ext cx="5924550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Inputs and Outputs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86" name="Google Shape;286;p37" descr="A black box representing the server"/>
          <p:cNvSpPr/>
          <p:nvPr/>
        </p:nvSpPr>
        <p:spPr>
          <a:xfrm>
            <a:off x="6316426" y="1935995"/>
            <a:ext cx="802200" cy="1151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6965" y="2022558"/>
            <a:ext cx="601200" cy="9783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7"/>
          <p:cNvSpPr txBox="1"/>
          <p:nvPr/>
        </p:nvSpPr>
        <p:spPr>
          <a:xfrm>
            <a:off x="6124575" y="2976150"/>
            <a:ext cx="13338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erdana"/>
                <a:ea typeface="Verdana"/>
                <a:cs typeface="Verdana"/>
                <a:sym typeface="Verdana"/>
              </a:rPr>
              <a:t>Server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" name="Google Shape;289;p37"/>
          <p:cNvSpPr txBox="1"/>
          <p:nvPr/>
        </p:nvSpPr>
        <p:spPr>
          <a:xfrm>
            <a:off x="2890500" y="1219200"/>
            <a:ext cx="193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Input changes</a:t>
            </a:r>
            <a:endParaRPr sz="1800">
              <a:solidFill>
                <a:srgbClr val="59595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0" name="Google Shape;290;p37"/>
          <p:cNvSpPr txBox="1"/>
          <p:nvPr/>
        </p:nvSpPr>
        <p:spPr>
          <a:xfrm>
            <a:off x="7198025" y="2073650"/>
            <a:ext cx="13338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Running R code</a:t>
            </a:r>
            <a:endParaRPr sz="1800">
              <a:solidFill>
                <a:srgbClr val="59595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1" name="Google Shape;291;p37"/>
          <p:cNvSpPr txBox="1"/>
          <p:nvPr/>
        </p:nvSpPr>
        <p:spPr>
          <a:xfrm>
            <a:off x="3813425" y="3326850"/>
            <a:ext cx="20445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Output changes</a:t>
            </a:r>
            <a:endParaRPr sz="1800">
              <a:solidFill>
                <a:srgbClr val="59595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2" name="Google Shape;292;p37" descr="an arrow connecting the GUI with the server"/>
          <p:cNvSpPr/>
          <p:nvPr/>
        </p:nvSpPr>
        <p:spPr>
          <a:xfrm>
            <a:off x="1109950" y="1615150"/>
            <a:ext cx="5704200" cy="3210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7" descr="an arrow connecting the server to the GUI "/>
          <p:cNvSpPr/>
          <p:nvPr/>
        </p:nvSpPr>
        <p:spPr>
          <a:xfrm rot="10800000">
            <a:off x="2428725" y="3410850"/>
            <a:ext cx="4438800" cy="3801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" name="Google Shape;294;p37" descr="The shiny app GU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425" y="1952000"/>
            <a:ext cx="3182177" cy="15289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8" descr="A chart showing the available Inputs &#10;- actionButton()&#10;- actionLink()&#10;- checkboxInput()&#10;- dateInput()&#10;- dateRangeInput()&#10;- fileInput()&#10;- numericInput()&#10;- passwordInput()&#10;- radioButtons()&#10;- selectInput()&#10;- sliderInput()&#10;- submitButton()&#10;- textInput(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778466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 txBox="1"/>
          <p:nvPr/>
        </p:nvSpPr>
        <p:spPr>
          <a:xfrm>
            <a:off x="2180475" y="49800"/>
            <a:ext cx="29925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input_of_choice(</a:t>
            </a:r>
            <a:r>
              <a:rPr lang="en" b="1"/>
              <a:t>inputID</a:t>
            </a:r>
            <a:r>
              <a:rPr lang="en"/>
              <a:t>, </a:t>
            </a:r>
            <a:r>
              <a:rPr lang="en" b="1"/>
              <a:t>label</a:t>
            </a:r>
            <a:r>
              <a:rPr lang="en"/>
              <a:t>, …)</a:t>
            </a:r>
            <a:endParaRPr/>
          </a:p>
        </p:txBody>
      </p:sp>
      <p:pic>
        <p:nvPicPr>
          <p:cNvPr id="301" name="Google Shape;301;p38" descr="A screenshot showing the nomber of bins element"/>
          <p:cNvPicPr preferRelativeResize="0"/>
          <p:nvPr/>
        </p:nvPicPr>
        <p:blipFill rotWithShape="1">
          <a:blip r:embed="rId4">
            <a:alphaModFix/>
          </a:blip>
          <a:srcRect l="1082" t="11412" r="66606" b="55905"/>
          <a:stretch/>
        </p:blipFill>
        <p:spPr>
          <a:xfrm>
            <a:off x="5590663" y="50038"/>
            <a:ext cx="2167427" cy="1364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8"/>
          <p:cNvSpPr txBox="1"/>
          <p:nvPr/>
        </p:nvSpPr>
        <p:spPr>
          <a:xfrm>
            <a:off x="7797475" y="452300"/>
            <a:ext cx="9090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 = 30</a:t>
            </a:r>
            <a:endParaRPr sz="2500" b="1"/>
          </a:p>
        </p:txBody>
      </p:sp>
      <p:pic>
        <p:nvPicPr>
          <p:cNvPr id="303" name="Google Shape;303;p38" descr="A screenshot showing the code that creates the slid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0987" y="762300"/>
            <a:ext cx="2767175" cy="1118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4" name="Google Shape;304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endCxn id="303" idx="0"/>
          </p:cNvCxnSpPr>
          <p:nvPr/>
        </p:nvCxnSpPr>
        <p:spPr>
          <a:xfrm>
            <a:off x="3676775" y="457500"/>
            <a:ext cx="7800" cy="304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9371B5-5C73-60F7-39D9-48E14526C6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Part of a </a:t>
            </a:r>
            <a:r>
              <a:rPr lang="en-US" dirty="0" err="1"/>
              <a:t>sliderInput</a:t>
            </a:r>
            <a:r>
              <a:rPr lang="en-US" dirty="0"/>
              <a:t> function + output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>
          <a:extLst>
            <a:ext uri="{FF2B5EF4-FFF2-40B4-BE49-F238E27FC236}">
              <a16:creationId xmlns:a16="http://schemas.microsoft.com/office/drawing/2014/main" id="{175CEE3E-6990-9FDD-9E7D-B3638C1F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8" descr="A chart showing the available Inputs &#10;- actionButton()&#10;- actionLink()&#10;- checkboxInput()&#10;- dateInput()&#10;- dateRangeInput()&#10;- fileInput()&#10;- numericInput()&#10;- passwordInput()&#10;- radioButtons()&#10;- selectInput()&#10;- sliderInput()&#10;- submitButton()&#10;- textInput()">
            <a:extLst>
              <a:ext uri="{FF2B5EF4-FFF2-40B4-BE49-F238E27FC236}">
                <a16:creationId xmlns:a16="http://schemas.microsoft.com/office/drawing/2014/main" id="{E1D0B31F-3CFB-A934-461C-7CAFE7B8779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778466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>
            <a:extLst>
              <a:ext uri="{FF2B5EF4-FFF2-40B4-BE49-F238E27FC236}">
                <a16:creationId xmlns:a16="http://schemas.microsoft.com/office/drawing/2014/main" id="{505F50F3-05CD-0626-F5C6-31BCAB519A22}"/>
              </a:ext>
            </a:extLst>
          </p:cNvPr>
          <p:cNvSpPr txBox="1"/>
          <p:nvPr/>
        </p:nvSpPr>
        <p:spPr>
          <a:xfrm>
            <a:off x="2180475" y="49800"/>
            <a:ext cx="29925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input_of_choice(</a:t>
            </a:r>
            <a:r>
              <a:rPr lang="en" b="1"/>
              <a:t>inputID</a:t>
            </a:r>
            <a:r>
              <a:rPr lang="en"/>
              <a:t>, </a:t>
            </a:r>
            <a:r>
              <a:rPr lang="en" b="1"/>
              <a:t>label</a:t>
            </a:r>
            <a:r>
              <a:rPr lang="en"/>
              <a:t>, …)</a:t>
            </a:r>
            <a:endParaRPr/>
          </a:p>
        </p:txBody>
      </p:sp>
      <p:pic>
        <p:nvPicPr>
          <p:cNvPr id="301" name="Google Shape;301;p38" descr="A screenshot showing the nomber of bins element">
            <a:extLst>
              <a:ext uri="{FF2B5EF4-FFF2-40B4-BE49-F238E27FC236}">
                <a16:creationId xmlns:a16="http://schemas.microsoft.com/office/drawing/2014/main" id="{3ABE52A9-8224-4563-CEA3-BA5A3BADC4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082" t="11412" r="66606" b="55905"/>
          <a:stretch/>
        </p:blipFill>
        <p:spPr>
          <a:xfrm>
            <a:off x="5590663" y="50038"/>
            <a:ext cx="2167427" cy="1364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8">
            <a:extLst>
              <a:ext uri="{FF2B5EF4-FFF2-40B4-BE49-F238E27FC236}">
                <a16:creationId xmlns:a16="http://schemas.microsoft.com/office/drawing/2014/main" id="{24E90A67-83BA-6147-F459-E21A09462B47}"/>
              </a:ext>
            </a:extLst>
          </p:cNvPr>
          <p:cNvSpPr txBox="1"/>
          <p:nvPr/>
        </p:nvSpPr>
        <p:spPr>
          <a:xfrm>
            <a:off x="7797475" y="452300"/>
            <a:ext cx="9090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 = 30</a:t>
            </a:r>
            <a:endParaRPr sz="2500" b="1"/>
          </a:p>
        </p:txBody>
      </p:sp>
      <p:pic>
        <p:nvPicPr>
          <p:cNvPr id="303" name="Google Shape;303;p38" descr="A screenshot showing the code that creates the slider">
            <a:extLst>
              <a:ext uri="{FF2B5EF4-FFF2-40B4-BE49-F238E27FC236}">
                <a16:creationId xmlns:a16="http://schemas.microsoft.com/office/drawing/2014/main" id="{42D5653A-4089-7826-F8FC-A3A411B2C70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0987" y="762300"/>
            <a:ext cx="2767175" cy="1118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4" name="Google Shape;304;p38">
            <a:extLst>
              <a:ext uri="{FF2B5EF4-FFF2-40B4-BE49-F238E27FC236}">
                <a16:creationId xmlns:a16="http://schemas.microsoft.com/office/drawing/2014/main" id="{8C21E5F7-36D0-99DF-105A-B45E20BD0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endCxn id="303" idx="0"/>
          </p:cNvCxnSpPr>
          <p:nvPr/>
        </p:nvCxnSpPr>
        <p:spPr>
          <a:xfrm>
            <a:off x="3676775" y="457500"/>
            <a:ext cx="7800" cy="304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" name="Google Shape;309;p39" descr="A screenshot showing the server side of the slider ">
            <a:extLst>
              <a:ext uri="{FF2B5EF4-FFF2-40B4-BE49-F238E27FC236}">
                <a16:creationId xmlns:a16="http://schemas.microsoft.com/office/drawing/2014/main" id="{EBE880C0-B381-C515-5E02-9F0336AB448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9525" y="2226525"/>
            <a:ext cx="5924799" cy="2764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314;p39">
            <a:extLst>
              <a:ext uri="{FF2B5EF4-FFF2-40B4-BE49-F238E27FC236}">
                <a16:creationId xmlns:a16="http://schemas.microsoft.com/office/drawing/2014/main" id="{EEA15834-4AE6-3E46-E5EE-D72439BC0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711075" y="1012400"/>
            <a:ext cx="540900" cy="240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6758585-49AD-F394-A5A2-1123612AFF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Input component in the GUI, in the server, and in the output</a:t>
            </a:r>
          </a:p>
        </p:txBody>
      </p:sp>
    </p:spTree>
    <p:extLst>
      <p:ext uri="{BB962C8B-B14F-4D97-AF65-F5344CB8AC3E}">
        <p14:creationId xmlns:p14="http://schemas.microsoft.com/office/powerpoint/2010/main" val="1079550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0" descr="a screenshot of the code that creates the histogra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" y="2943800"/>
            <a:ext cx="4586325" cy="214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6750" y="3442900"/>
            <a:ext cx="316800" cy="157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0"/>
          <p:cNvSpPr txBox="1"/>
          <p:nvPr/>
        </p:nvSpPr>
        <p:spPr>
          <a:xfrm>
            <a:off x="5175700" y="2879325"/>
            <a:ext cx="20091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output$distPlot</a:t>
            </a:r>
            <a:endParaRPr sz="1600" b="1"/>
          </a:p>
        </p:txBody>
      </p:sp>
      <p:pic>
        <p:nvPicPr>
          <p:cNvPr id="324" name="Google Shape;324;p40" descr="the histogram"/>
          <p:cNvPicPr preferRelativeResize="0"/>
          <p:nvPr/>
        </p:nvPicPr>
        <p:blipFill rotWithShape="1">
          <a:blip r:embed="rId4">
            <a:alphaModFix/>
          </a:blip>
          <a:srcRect l="36864" t="11063"/>
          <a:stretch/>
        </p:blipFill>
        <p:spPr>
          <a:xfrm>
            <a:off x="5175700" y="3442900"/>
            <a:ext cx="2009098" cy="13598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7F7DDC-4D96-CE03-9D3E-779797E643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How to access the output of a plot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FC7BBE0C-4FD4-D9DA-7370-3253853C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0" descr="a screenshot of the code that creates the histogram">
            <a:extLst>
              <a:ext uri="{FF2B5EF4-FFF2-40B4-BE49-F238E27FC236}">
                <a16:creationId xmlns:a16="http://schemas.microsoft.com/office/drawing/2014/main" id="{B27EA083-37FD-CB6F-8D58-1B5237F127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" y="2943800"/>
            <a:ext cx="4586325" cy="214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>
            <a:extLst>
              <a:ext uri="{FF2B5EF4-FFF2-40B4-BE49-F238E27FC236}">
                <a16:creationId xmlns:a16="http://schemas.microsoft.com/office/drawing/2014/main" id="{83579C9E-783B-650A-0A18-7C5E1EA7F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6750" y="3442900"/>
            <a:ext cx="316800" cy="157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0">
            <a:extLst>
              <a:ext uri="{FF2B5EF4-FFF2-40B4-BE49-F238E27FC236}">
                <a16:creationId xmlns:a16="http://schemas.microsoft.com/office/drawing/2014/main" id="{1FDD2279-FFD7-2CBE-29E3-DB2F57FC0515}"/>
              </a:ext>
            </a:extLst>
          </p:cNvPr>
          <p:cNvSpPr txBox="1"/>
          <p:nvPr/>
        </p:nvSpPr>
        <p:spPr>
          <a:xfrm>
            <a:off x="5175700" y="2879325"/>
            <a:ext cx="20091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output$distPlot</a:t>
            </a:r>
            <a:endParaRPr sz="1600" b="1"/>
          </a:p>
        </p:txBody>
      </p:sp>
      <p:pic>
        <p:nvPicPr>
          <p:cNvPr id="324" name="Google Shape;324;p40" descr="the histogram">
            <a:extLst>
              <a:ext uri="{FF2B5EF4-FFF2-40B4-BE49-F238E27FC236}">
                <a16:creationId xmlns:a16="http://schemas.microsoft.com/office/drawing/2014/main" id="{50A9FD86-59F8-F694-E9CB-63FF8DAD52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6864" t="11063"/>
          <a:stretch/>
        </p:blipFill>
        <p:spPr>
          <a:xfrm>
            <a:off x="5175700" y="3442900"/>
            <a:ext cx="2009098" cy="13598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329;p41" descr="A chart listing side-by-side connecting the render() functions and the Output() functions">
            <a:extLst>
              <a:ext uri="{FF2B5EF4-FFF2-40B4-BE49-F238E27FC236}">
                <a16:creationId xmlns:a16="http://schemas.microsoft.com/office/drawing/2014/main" id="{DFAF7D19-AC4D-C56E-893C-8CACBF59081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4800" y="102375"/>
            <a:ext cx="4214401" cy="260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1DBE27F-2EDC-F8D1-BF64-04CBD4375D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Various types of render functions</a:t>
            </a:r>
          </a:p>
        </p:txBody>
      </p:sp>
    </p:spTree>
    <p:extLst>
      <p:ext uri="{BB962C8B-B14F-4D97-AF65-F5344CB8AC3E}">
        <p14:creationId xmlns:p14="http://schemas.microsoft.com/office/powerpoint/2010/main" val="2821071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9D524F7B-49B3-BEFC-B593-AFD269216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0" descr="a screenshot of the code that creates the histogram">
            <a:extLst>
              <a:ext uri="{FF2B5EF4-FFF2-40B4-BE49-F238E27FC236}">
                <a16:creationId xmlns:a16="http://schemas.microsoft.com/office/drawing/2014/main" id="{1954E168-4F74-D2BC-FE10-4530A4309C8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" y="2943800"/>
            <a:ext cx="4586325" cy="214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>
            <a:extLst>
              <a:ext uri="{FF2B5EF4-FFF2-40B4-BE49-F238E27FC236}">
                <a16:creationId xmlns:a16="http://schemas.microsoft.com/office/drawing/2014/main" id="{D121F275-221F-CBF0-F900-8064FD504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6750" y="3442900"/>
            <a:ext cx="316800" cy="157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0">
            <a:extLst>
              <a:ext uri="{FF2B5EF4-FFF2-40B4-BE49-F238E27FC236}">
                <a16:creationId xmlns:a16="http://schemas.microsoft.com/office/drawing/2014/main" id="{7BF3F967-DF8D-1A2F-75BA-F1ABC5275B7A}"/>
              </a:ext>
            </a:extLst>
          </p:cNvPr>
          <p:cNvSpPr txBox="1"/>
          <p:nvPr/>
        </p:nvSpPr>
        <p:spPr>
          <a:xfrm>
            <a:off x="5175700" y="2879325"/>
            <a:ext cx="20091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output$distPlot</a:t>
            </a:r>
            <a:endParaRPr sz="1600" b="1"/>
          </a:p>
        </p:txBody>
      </p:sp>
      <p:pic>
        <p:nvPicPr>
          <p:cNvPr id="324" name="Google Shape;324;p40" descr="the histogram">
            <a:extLst>
              <a:ext uri="{FF2B5EF4-FFF2-40B4-BE49-F238E27FC236}">
                <a16:creationId xmlns:a16="http://schemas.microsoft.com/office/drawing/2014/main" id="{7DFDA66A-EE14-ED11-C42C-464BCDC864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6864" t="11063"/>
          <a:stretch/>
        </p:blipFill>
        <p:spPr>
          <a:xfrm>
            <a:off x="5175700" y="3442900"/>
            <a:ext cx="2009098" cy="13598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340;p42" descr="a screenshot of the GUI code that connects to the Server code  ">
            <a:extLst>
              <a:ext uri="{FF2B5EF4-FFF2-40B4-BE49-F238E27FC236}">
                <a16:creationId xmlns:a16="http://schemas.microsoft.com/office/drawing/2014/main" id="{37DF4170-1D9C-EB04-ACFE-526ACF4A40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73691"/>
          <a:stretch/>
        </p:blipFill>
        <p:spPr>
          <a:xfrm>
            <a:off x="100050" y="837536"/>
            <a:ext cx="4875799" cy="12715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341;p42">
            <a:extLst>
              <a:ext uri="{FF2B5EF4-FFF2-40B4-BE49-F238E27FC236}">
                <a16:creationId xmlns:a16="http://schemas.microsoft.com/office/drawing/2014/main" id="{944A9662-2630-F982-DB3F-E00DF22C5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 flipH="1">
            <a:off x="1442175" y="1525650"/>
            <a:ext cx="1150500" cy="1908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14FB54C5-921A-6D70-9A76-BD725032E3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7401" y="-572700"/>
            <a:ext cx="8520600" cy="572700"/>
          </a:xfrm>
        </p:spPr>
        <p:txBody>
          <a:bodyPr/>
          <a:lstStyle/>
          <a:p>
            <a:r>
              <a:rPr lang="en-US" dirty="0"/>
              <a:t>A plot in the UI, the server and the output</a:t>
            </a:r>
          </a:p>
        </p:txBody>
      </p:sp>
    </p:spTree>
    <p:extLst>
      <p:ext uri="{BB962C8B-B14F-4D97-AF65-F5344CB8AC3E}">
        <p14:creationId xmlns:p14="http://schemas.microsoft.com/office/powerpoint/2010/main" val="956397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D03652C8-2EA2-8D4C-3E0D-B8CEA0E6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0" descr="a screenshot of the code that creates the histogram">
            <a:extLst>
              <a:ext uri="{FF2B5EF4-FFF2-40B4-BE49-F238E27FC236}">
                <a16:creationId xmlns:a16="http://schemas.microsoft.com/office/drawing/2014/main" id="{740EF2B6-7C7B-943F-668A-952E9991D26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" y="2943800"/>
            <a:ext cx="4586325" cy="214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0">
            <a:extLst>
              <a:ext uri="{FF2B5EF4-FFF2-40B4-BE49-F238E27FC236}">
                <a16:creationId xmlns:a16="http://schemas.microsoft.com/office/drawing/2014/main" id="{11B037FF-A1F6-7908-05FA-0FC7530F1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6750" y="3442900"/>
            <a:ext cx="316800" cy="157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0">
            <a:extLst>
              <a:ext uri="{FF2B5EF4-FFF2-40B4-BE49-F238E27FC236}">
                <a16:creationId xmlns:a16="http://schemas.microsoft.com/office/drawing/2014/main" id="{A3B71121-D4DB-0EA2-B48F-7C79994EDB1A}"/>
              </a:ext>
            </a:extLst>
          </p:cNvPr>
          <p:cNvSpPr txBox="1"/>
          <p:nvPr/>
        </p:nvSpPr>
        <p:spPr>
          <a:xfrm>
            <a:off x="5175700" y="2879325"/>
            <a:ext cx="20091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output$distPlot</a:t>
            </a:r>
            <a:endParaRPr sz="1600" b="1"/>
          </a:p>
        </p:txBody>
      </p:sp>
      <p:pic>
        <p:nvPicPr>
          <p:cNvPr id="324" name="Google Shape;324;p40" descr="the histogram">
            <a:extLst>
              <a:ext uri="{FF2B5EF4-FFF2-40B4-BE49-F238E27FC236}">
                <a16:creationId xmlns:a16="http://schemas.microsoft.com/office/drawing/2014/main" id="{1D07424A-A575-9587-0E6A-D500EE64B9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6864" t="11063"/>
          <a:stretch/>
        </p:blipFill>
        <p:spPr>
          <a:xfrm>
            <a:off x="5175700" y="3442900"/>
            <a:ext cx="2009098" cy="13598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340;p42" descr="a screenshot of the GUI code that connects to the Server code  ">
            <a:extLst>
              <a:ext uri="{FF2B5EF4-FFF2-40B4-BE49-F238E27FC236}">
                <a16:creationId xmlns:a16="http://schemas.microsoft.com/office/drawing/2014/main" id="{F2E60BDC-EBEB-5C84-2AE3-BE6A1F40DB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73691"/>
          <a:stretch/>
        </p:blipFill>
        <p:spPr>
          <a:xfrm>
            <a:off x="100050" y="837536"/>
            <a:ext cx="4875799" cy="12715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341;p42">
            <a:extLst>
              <a:ext uri="{FF2B5EF4-FFF2-40B4-BE49-F238E27FC236}">
                <a16:creationId xmlns:a16="http://schemas.microsoft.com/office/drawing/2014/main" id="{7EEF298A-09E3-6227-A220-EA2C80143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 flipH="1">
            <a:off x="1442175" y="1525650"/>
            <a:ext cx="1150500" cy="1908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" name="Google Shape;354;p43" descr="A graph of two people">
            <a:extLst>
              <a:ext uri="{FF2B5EF4-FFF2-40B4-BE49-F238E27FC236}">
                <a16:creationId xmlns:a16="http://schemas.microsoft.com/office/drawing/2014/main" id="{2AA44940-003F-127A-9B5F-C000962CF58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850" y="352650"/>
            <a:ext cx="3973023" cy="190890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4877BED-6B37-E4AB-F0DB-782E9DDAC3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A plot in the UI, the server and the output 2</a:t>
            </a:r>
          </a:p>
        </p:txBody>
      </p:sp>
    </p:spTree>
    <p:extLst>
      <p:ext uri="{BB962C8B-B14F-4D97-AF65-F5344CB8AC3E}">
        <p14:creationId xmlns:p14="http://schemas.microsoft.com/office/powerpoint/2010/main" val="3206885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3 Rules for the Server Function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60" name="Google Shape;360;p44"/>
          <p:cNvSpPr txBox="1"/>
          <p:nvPr/>
        </p:nvSpPr>
        <p:spPr>
          <a:xfrm>
            <a:off x="1009900" y="1432675"/>
            <a:ext cx="7385400" cy="7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AutoNum type="arabicPeriod"/>
            </a:pPr>
            <a:r>
              <a:rPr lang="en" sz="24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Save objects you want to display as </a:t>
            </a:r>
            <a:r>
              <a:rPr lang="en" sz="2400" b="1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output$</a:t>
            </a:r>
            <a:endParaRPr sz="2400" b="1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AutoNum type="arabicPeriod"/>
            </a:pPr>
            <a:r>
              <a:rPr lang="en" sz="24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Build object with a </a:t>
            </a:r>
            <a:r>
              <a:rPr lang="en" sz="2400" b="1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render*()</a:t>
            </a:r>
            <a:br>
              <a:rPr lang="en" sz="24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en" sz="24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AutoNum type="arabicPeriod"/>
            </a:pPr>
            <a:r>
              <a:rPr lang="en" sz="24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Access input values with </a:t>
            </a:r>
            <a:r>
              <a:rPr lang="en" sz="2400" b="1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input$</a:t>
            </a:r>
            <a:endParaRPr sz="2400" b="1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2147200" y="2707250"/>
            <a:ext cx="4489500" cy="511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output$distPlot</a:t>
            </a:r>
            <a:r>
              <a:rPr lang="en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&lt;-</a:t>
            </a:r>
            <a:r>
              <a:rPr lang="en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renderPlot</a:t>
            </a:r>
            <a:r>
              <a:rPr lang="en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({...})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2" name="Google Shape;362;p44"/>
          <p:cNvSpPr txBox="1"/>
          <p:nvPr/>
        </p:nvSpPr>
        <p:spPr>
          <a:xfrm>
            <a:off x="822025" y="3881300"/>
            <a:ext cx="7762200" cy="851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output$distPlot&lt;-renderPlot({...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bins &lt;- seq(min(x), max(x), length.out = input$bins + 1)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....})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5" descr="A blackbox depicting the Server"/>
          <p:cNvSpPr/>
          <p:nvPr/>
        </p:nvSpPr>
        <p:spPr>
          <a:xfrm>
            <a:off x="6621226" y="716795"/>
            <a:ext cx="802200" cy="1151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1765" y="803358"/>
            <a:ext cx="601200" cy="9783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45"/>
          <p:cNvSpPr txBox="1"/>
          <p:nvPr/>
        </p:nvSpPr>
        <p:spPr>
          <a:xfrm>
            <a:off x="6429375" y="1756950"/>
            <a:ext cx="13338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erdana"/>
                <a:ea typeface="Verdana"/>
                <a:cs typeface="Verdana"/>
                <a:sym typeface="Verdana"/>
              </a:rPr>
              <a:t>Server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1" name="Google Shape;371;p45"/>
          <p:cNvSpPr txBox="1"/>
          <p:nvPr/>
        </p:nvSpPr>
        <p:spPr>
          <a:xfrm>
            <a:off x="3195300" y="0"/>
            <a:ext cx="193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2" name="Google Shape;372;p45"/>
          <p:cNvSpPr txBox="1"/>
          <p:nvPr/>
        </p:nvSpPr>
        <p:spPr>
          <a:xfrm>
            <a:off x="7502825" y="854450"/>
            <a:ext cx="13338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Running R code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3" name="Google Shape;373;p45"/>
          <p:cNvSpPr txBox="1"/>
          <p:nvPr/>
        </p:nvSpPr>
        <p:spPr>
          <a:xfrm>
            <a:off x="4118225" y="2107650"/>
            <a:ext cx="20445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Output changes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4" name="Google Shape;374;p45" descr="an arrow connecting the GUI with the Server"/>
          <p:cNvSpPr/>
          <p:nvPr/>
        </p:nvSpPr>
        <p:spPr>
          <a:xfrm>
            <a:off x="1414750" y="395950"/>
            <a:ext cx="5704200" cy="3210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5" descr="An arrow connecting the Server to the GUI"/>
          <p:cNvSpPr/>
          <p:nvPr/>
        </p:nvSpPr>
        <p:spPr>
          <a:xfrm rot="10800000">
            <a:off x="2733525" y="2191650"/>
            <a:ext cx="4438800" cy="380100"/>
          </a:xfrm>
          <a:prstGeom prst="uturnArrow">
            <a:avLst>
              <a:gd name="adj1" fmla="val 206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70A3D2"/>
          </a:solidFill>
          <a:ln w="9525" cap="flat" cmpd="sng">
            <a:solidFill>
              <a:srgbClr val="70A3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 descr="A chat displaying UI functions">
            <a:extLst>
              <a:ext uri="{FF2B5EF4-FFF2-40B4-BE49-F238E27FC236}">
                <a16:creationId xmlns:a16="http://schemas.microsoft.com/office/drawing/2014/main" id="{CF8902F4-6C58-E627-1484-2E132131AE6B}"/>
              </a:ext>
            </a:extLst>
          </p:cNvPr>
          <p:cNvGrpSpPr/>
          <p:nvPr/>
        </p:nvGrpSpPr>
        <p:grpSpPr>
          <a:xfrm>
            <a:off x="883225" y="2829500"/>
            <a:ext cx="3532800" cy="2127900"/>
            <a:chOff x="883225" y="2829500"/>
            <a:chExt cx="3532800" cy="2127900"/>
          </a:xfrm>
        </p:grpSpPr>
        <p:sp>
          <p:nvSpPr>
            <p:cNvPr id="370" name="Google Shape;370;p45"/>
            <p:cNvSpPr txBox="1"/>
            <p:nvPr/>
          </p:nvSpPr>
          <p:spPr>
            <a:xfrm>
              <a:off x="2408900" y="3397600"/>
              <a:ext cx="1846200" cy="12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DF523A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6" name="Google Shape;376;p45"/>
            <p:cNvSpPr/>
            <p:nvPr/>
          </p:nvSpPr>
          <p:spPr>
            <a:xfrm>
              <a:off x="883225" y="2829500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rgbClr val="DF523A"/>
                </a:solidFill>
              </a:endParaRPr>
            </a:p>
          </p:txBody>
        </p:sp>
        <p:sp>
          <p:nvSpPr>
            <p:cNvPr id="378" name="Google Shape;378;p45"/>
            <p:cNvSpPr txBox="1"/>
            <p:nvPr/>
          </p:nvSpPr>
          <p:spPr>
            <a:xfrm>
              <a:off x="2313925" y="2870200"/>
              <a:ext cx="6714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DF523A"/>
                  </a:solidFill>
                </a:rPr>
                <a:t>UI</a:t>
              </a:r>
              <a:endParaRPr sz="2000" b="1">
                <a:solidFill>
                  <a:srgbClr val="DF523A"/>
                </a:solidFill>
              </a:endParaRPr>
            </a:p>
          </p:txBody>
        </p:sp>
        <p:sp>
          <p:nvSpPr>
            <p:cNvPr id="380" name="Google Shape;380;p45"/>
            <p:cNvSpPr txBox="1"/>
            <p:nvPr/>
          </p:nvSpPr>
          <p:spPr>
            <a:xfrm>
              <a:off x="1079275" y="3307900"/>
              <a:ext cx="2934900" cy="437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ourier New"/>
                  <a:ea typeface="Courier New"/>
                  <a:cs typeface="Courier New"/>
                  <a:sym typeface="Courier New"/>
                </a:rPr>
                <a:t>sliderInput(“bins”, …)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381" name="Google Shape;381;p45"/>
            <p:cNvSpPr txBox="1"/>
            <p:nvPr/>
          </p:nvSpPr>
          <p:spPr>
            <a:xfrm>
              <a:off x="1079275" y="4131200"/>
              <a:ext cx="2934900" cy="437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6C6C6C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plotOutput("distPlot")</a:t>
              </a:r>
              <a:endParaRPr>
                <a:solidFill>
                  <a:srgbClr val="6C6C6C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grpSp>
        <p:nvGrpSpPr>
          <p:cNvPr id="3" name="Group 2" descr="A char displaying Server elements">
            <a:extLst>
              <a:ext uri="{FF2B5EF4-FFF2-40B4-BE49-F238E27FC236}">
                <a16:creationId xmlns:a16="http://schemas.microsoft.com/office/drawing/2014/main" id="{EE8A62AF-EEE1-860A-FDFA-44F3D1388B01}"/>
              </a:ext>
            </a:extLst>
          </p:cNvPr>
          <p:cNvGrpSpPr/>
          <p:nvPr/>
        </p:nvGrpSpPr>
        <p:grpSpPr>
          <a:xfrm>
            <a:off x="4727975" y="2829525"/>
            <a:ext cx="3532800" cy="2127900"/>
            <a:chOff x="4727975" y="2829525"/>
            <a:chExt cx="3532800" cy="2127900"/>
          </a:xfrm>
        </p:grpSpPr>
        <p:sp>
          <p:nvSpPr>
            <p:cNvPr id="377" name="Google Shape;377;p45"/>
            <p:cNvSpPr/>
            <p:nvPr/>
          </p:nvSpPr>
          <p:spPr>
            <a:xfrm>
              <a:off x="4727975" y="2829525"/>
              <a:ext cx="3532800" cy="2127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DF52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5"/>
            <p:cNvSpPr txBox="1"/>
            <p:nvPr/>
          </p:nvSpPr>
          <p:spPr>
            <a:xfrm>
              <a:off x="5912225" y="2895200"/>
              <a:ext cx="11643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DF523A"/>
                  </a:solidFill>
                </a:rPr>
                <a:t>Server</a:t>
              </a:r>
              <a:endParaRPr sz="2000" b="1">
                <a:solidFill>
                  <a:srgbClr val="DF523A"/>
                </a:solidFill>
              </a:endParaRPr>
            </a:p>
          </p:txBody>
        </p:sp>
        <p:sp>
          <p:nvSpPr>
            <p:cNvPr id="382" name="Google Shape;382;p45"/>
            <p:cNvSpPr txBox="1"/>
            <p:nvPr/>
          </p:nvSpPr>
          <p:spPr>
            <a:xfrm>
              <a:off x="4847675" y="3746050"/>
              <a:ext cx="3293400" cy="7881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output$distPlot&lt;-renderPlot({...</a:t>
              </a:r>
              <a:endParaRPr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})</a:t>
              </a:r>
              <a:endParaRPr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383" name="Google Shape;383;p45"/>
          <p:cNvSpPr/>
          <p:nvPr/>
        </p:nvSpPr>
        <p:spPr>
          <a:xfrm>
            <a:off x="4071550" y="3154950"/>
            <a:ext cx="1492500" cy="630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ourier New"/>
                <a:ea typeface="Courier New"/>
                <a:cs typeface="Courier New"/>
                <a:sym typeface="Courier New"/>
              </a:rPr>
              <a:t>input$bins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4" name="Google Shape;384;p45"/>
          <p:cNvSpPr/>
          <p:nvPr/>
        </p:nvSpPr>
        <p:spPr>
          <a:xfrm>
            <a:off x="3736825" y="4369050"/>
            <a:ext cx="2044500" cy="630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output$distPlot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385" name="Google Shape;385;p45" descr="A chart displaying the GUI side of the Shiny App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00" y="716800"/>
            <a:ext cx="3182177" cy="1528924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1254C75-6D62-2479-4ABA-3977139A2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A diagram of reactivity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Saving your shiny app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91" name="Google Shape;391;p46" descr="A chart displaying how a single file shiny app can be split into two files "/>
          <p:cNvPicPr preferRelativeResize="0"/>
          <p:nvPr/>
        </p:nvPicPr>
        <p:blipFill rotWithShape="1">
          <a:blip r:embed="rId3">
            <a:alphaModFix/>
          </a:blip>
          <a:srcRect b="42749"/>
          <a:stretch/>
        </p:blipFill>
        <p:spPr>
          <a:xfrm>
            <a:off x="1081300" y="1286075"/>
            <a:ext cx="6981400" cy="2187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Sharing your shiny app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" name="Group 1" descr="A series of logos of various hosting solutions for Shiny Apps &#10;- shinyapps.io&#10;- Posit Connect Cloud&#10;- Shiny Server &#10;- Posit Connect">
            <a:extLst>
              <a:ext uri="{FF2B5EF4-FFF2-40B4-BE49-F238E27FC236}">
                <a16:creationId xmlns:a16="http://schemas.microsoft.com/office/drawing/2014/main" id="{5E4A9FA0-403E-17C4-3AED-9EDC34272068}"/>
              </a:ext>
            </a:extLst>
          </p:cNvPr>
          <p:cNvGrpSpPr/>
          <p:nvPr/>
        </p:nvGrpSpPr>
        <p:grpSpPr>
          <a:xfrm>
            <a:off x="1214875" y="1495000"/>
            <a:ext cx="6970544" cy="2847826"/>
            <a:chOff x="1214875" y="1495000"/>
            <a:chExt cx="6970544" cy="2847826"/>
          </a:xfrm>
        </p:grpSpPr>
        <p:sp>
          <p:nvSpPr>
            <p:cNvPr id="397" name="Google Shape;397;p47"/>
            <p:cNvSpPr txBox="1"/>
            <p:nvPr/>
          </p:nvSpPr>
          <p:spPr>
            <a:xfrm>
              <a:off x="1214875" y="1495000"/>
              <a:ext cx="2628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b="1">
                  <a:solidFill>
                    <a:schemeClr val="dk2"/>
                  </a:solidFill>
                </a:rPr>
                <a:t>Hosted Solutions</a:t>
              </a:r>
              <a:endParaRPr sz="2200" b="1">
                <a:solidFill>
                  <a:schemeClr val="dk2"/>
                </a:solidFill>
              </a:endParaRPr>
            </a:p>
          </p:txBody>
        </p:sp>
        <p:sp>
          <p:nvSpPr>
            <p:cNvPr id="398" name="Google Shape;398;p47"/>
            <p:cNvSpPr txBox="1"/>
            <p:nvPr/>
          </p:nvSpPr>
          <p:spPr>
            <a:xfrm>
              <a:off x="4845225" y="1495000"/>
              <a:ext cx="3153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 b="1">
                  <a:solidFill>
                    <a:schemeClr val="dk2"/>
                  </a:solidFill>
                </a:rPr>
                <a:t>On-Prem Solutions</a:t>
              </a:r>
              <a:endParaRPr sz="2200" b="1">
                <a:solidFill>
                  <a:schemeClr val="dk2"/>
                </a:solidFill>
              </a:endParaRPr>
            </a:p>
          </p:txBody>
        </p:sp>
        <p:pic>
          <p:nvPicPr>
            <p:cNvPr id="399" name="Google Shape;399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34325" y="2067550"/>
              <a:ext cx="988850" cy="909725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400" name="Google Shape;400;p47"/>
            <p:cNvSpPr txBox="1"/>
            <p:nvPr/>
          </p:nvSpPr>
          <p:spPr>
            <a:xfrm>
              <a:off x="2523175" y="2329975"/>
              <a:ext cx="11154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dk2"/>
                  </a:solidFill>
                </a:rPr>
                <a:t>shinyapps.io</a:t>
              </a:r>
              <a:endParaRPr sz="1300">
                <a:solidFill>
                  <a:schemeClr val="dk2"/>
                </a:solidFill>
              </a:endParaRPr>
            </a:p>
          </p:txBody>
        </p:sp>
        <p:sp>
          <p:nvSpPr>
            <p:cNvPr id="401" name="Google Shape;401;p47"/>
            <p:cNvSpPr txBox="1"/>
            <p:nvPr/>
          </p:nvSpPr>
          <p:spPr>
            <a:xfrm>
              <a:off x="6313022" y="2363075"/>
              <a:ext cx="12330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dk2"/>
                  </a:solidFill>
                </a:rPr>
                <a:t>Shiny Server</a:t>
              </a:r>
              <a:endParaRPr sz="1300">
                <a:solidFill>
                  <a:schemeClr val="dk2"/>
                </a:solidFill>
              </a:endParaRPr>
            </a:p>
          </p:txBody>
        </p:sp>
        <p:pic>
          <p:nvPicPr>
            <p:cNvPr id="402" name="Google Shape;40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24162" y="1982433"/>
              <a:ext cx="988851" cy="11461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4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658343" y="3278312"/>
              <a:ext cx="3527076" cy="469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4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405061" y="3162675"/>
              <a:ext cx="2247924" cy="1180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Let’s deploy our Shiny App to: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0" name="Google Shape;410;p48" descr="The logo for Posit Connec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913" y="2026125"/>
            <a:ext cx="7054174" cy="93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Recap what you learned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6" name="Google Shape;416;p49"/>
          <p:cNvSpPr txBox="1"/>
          <p:nvPr/>
        </p:nvSpPr>
        <p:spPr>
          <a:xfrm>
            <a:off x="551925" y="1186050"/>
            <a:ext cx="7609500" cy="3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Basic Structure of a Shiny App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Customizing the shiny UI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Shiny Server Rules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Input and Outputs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Saving &amp; Publishing Your App </a:t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Keep Learning about Shiny! 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2" name="Google Shape;422;p50"/>
          <p:cNvSpPr txBox="1"/>
          <p:nvPr/>
        </p:nvSpPr>
        <p:spPr>
          <a:xfrm>
            <a:off x="610650" y="1397425"/>
            <a:ext cx="7750500" cy="3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Shiny Gallery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Shiny tutorials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5"/>
              </a:rPr>
              <a:t>Shiny Cheatsheet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6"/>
              </a:rPr>
              <a:t>Mastering Shiny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798</Words>
  <Application>Microsoft Macintosh PowerPoint</Application>
  <PresentationFormat>On-screen Show (16:9)</PresentationFormat>
  <Paragraphs>161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Open Sans Light</vt:lpstr>
      <vt:lpstr>Verdana</vt:lpstr>
      <vt:lpstr>Courier New</vt:lpstr>
      <vt:lpstr>Open Sans</vt:lpstr>
      <vt:lpstr>Simple Light</vt:lpstr>
      <vt:lpstr>Introduction to Shiny</vt:lpstr>
      <vt:lpstr>Introduce the speaker</vt:lpstr>
      <vt:lpstr>What is Shiny?</vt:lpstr>
      <vt:lpstr>What is Shiny? 2</vt:lpstr>
      <vt:lpstr>Let’s create a Shiny App Together!</vt:lpstr>
      <vt:lpstr>Let’s launch our first app! </vt:lpstr>
      <vt:lpstr>Diagram of a  shiny app</vt:lpstr>
      <vt:lpstr>Diagram of a shiny app + explanation</vt:lpstr>
      <vt:lpstr>Diagram of a shiny app + components </vt:lpstr>
      <vt:lpstr>What’s in an app?</vt:lpstr>
      <vt:lpstr>What’s in an app? 2</vt:lpstr>
      <vt:lpstr>The Header</vt:lpstr>
      <vt:lpstr>2. The UI (user interface)</vt:lpstr>
      <vt:lpstr>UI</vt:lpstr>
      <vt:lpstr>UI 2</vt:lpstr>
      <vt:lpstr>UI 3</vt:lpstr>
      <vt:lpstr>UI 4</vt:lpstr>
      <vt:lpstr>Assignment - Modify the UI</vt:lpstr>
      <vt:lpstr>UI - Layout</vt:lpstr>
      <vt:lpstr>UI Layout Examples</vt:lpstr>
      <vt:lpstr>3. The server()</vt:lpstr>
      <vt:lpstr>Assignment - Modify the Server</vt:lpstr>
      <vt:lpstr>4. shinyApp()</vt:lpstr>
      <vt:lpstr>Inputs and Outputs</vt:lpstr>
      <vt:lpstr>Part of a sliderInput function + output</vt:lpstr>
      <vt:lpstr>Input component in the GUI, in the server, and in the output</vt:lpstr>
      <vt:lpstr>How to access the output of a plot</vt:lpstr>
      <vt:lpstr>Various types of render functions</vt:lpstr>
      <vt:lpstr>A plot in the UI, the server and the output</vt:lpstr>
      <vt:lpstr>A plot in the UI, the server and the output 2</vt:lpstr>
      <vt:lpstr>3 Rules for the Server Function</vt:lpstr>
      <vt:lpstr>A diagram of reactivity</vt:lpstr>
      <vt:lpstr>Saving your shiny app</vt:lpstr>
      <vt:lpstr>Sharing your shiny app</vt:lpstr>
      <vt:lpstr>Let’s deploy our Shiny App to:</vt:lpstr>
      <vt:lpstr>Recap what you learned</vt:lpstr>
      <vt:lpstr>Keep Learning about Shiny!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Erwin Lares</cp:lastModifiedBy>
  <cp:revision>2</cp:revision>
  <dcterms:modified xsi:type="dcterms:W3CDTF">2025-07-10T16:57:15Z</dcterms:modified>
</cp:coreProperties>
</file>